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313" r:id="rId2"/>
    <p:sldId id="326" r:id="rId3"/>
    <p:sldId id="325" r:id="rId4"/>
    <p:sldId id="328" r:id="rId5"/>
    <p:sldId id="316" r:id="rId6"/>
    <p:sldId id="317" r:id="rId7"/>
    <p:sldId id="345" r:id="rId8"/>
    <p:sldId id="334" r:id="rId9"/>
    <p:sldId id="340" r:id="rId10"/>
    <p:sldId id="336" r:id="rId11"/>
    <p:sldId id="319" r:id="rId12"/>
    <p:sldId id="320" r:id="rId13"/>
    <p:sldId id="338" r:id="rId14"/>
    <p:sldId id="306" r:id="rId15"/>
    <p:sldId id="346" r:id="rId16"/>
    <p:sldId id="330" r:id="rId17"/>
    <p:sldId id="339" r:id="rId18"/>
    <p:sldId id="341" r:id="rId19"/>
    <p:sldId id="342" r:id="rId20"/>
    <p:sldId id="343" r:id="rId21"/>
    <p:sldId id="321" r:id="rId22"/>
  </p:sldIdLst>
  <p:sldSz cx="9144000" cy="6858000" type="screen4x3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35A2"/>
    <a:srgbClr val="E92100"/>
    <a:srgbClr val="4B59FF"/>
    <a:srgbClr val="1C1978"/>
    <a:srgbClr val="375ED8"/>
    <a:srgbClr val="14FF3E"/>
    <a:srgbClr val="1BEB3E"/>
    <a:srgbClr val="2D49FF"/>
    <a:srgbClr val="ED7AFF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80"/>
    <p:restoredTop sz="86352" autoAdjust="0"/>
  </p:normalViewPr>
  <p:slideViewPr>
    <p:cSldViewPr snapToGrid="0" snapToObjects="1">
      <p:cViewPr>
        <p:scale>
          <a:sx n="100" d="100"/>
          <a:sy n="100" d="100"/>
        </p:scale>
        <p:origin x="114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E6B040F-7806-AB47-9AE9-3C14C85C539D}" type="datetimeFigureOut">
              <a:rPr lang="fr-FR"/>
              <a:pPr>
                <a:defRPr/>
              </a:pPr>
              <a:t>19/01/2017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A4D1BB2-E881-3F45-9592-13AB6B16DE7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97579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28BCB-2C98-D945-A023-13B71CF14E2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072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scanning all the CMIP5 repository (</a:t>
            </a:r>
            <a:r>
              <a:rPr lang="en-US" dirty="0" err="1" smtClean="0"/>
              <a:t>piControl</a:t>
            </a:r>
            <a:r>
              <a:rPr lang="en-US" dirty="0" smtClean="0"/>
              <a:t>, historical, RCP2.6, RCP4.5,</a:t>
            </a:r>
            <a:r>
              <a:rPr lang="en-US" baseline="0" dirty="0" smtClean="0"/>
              <a:t> RCP8.5)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28BCB-2C98-D945-A023-13B71CF14E2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125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scanning all the CMIP5 repository (</a:t>
            </a:r>
            <a:r>
              <a:rPr lang="en-US" dirty="0" err="1" smtClean="0"/>
              <a:t>piControl</a:t>
            </a:r>
            <a:r>
              <a:rPr lang="en-US" dirty="0" smtClean="0"/>
              <a:t>, historical, RCP2.6, RCP4.5,</a:t>
            </a:r>
            <a:r>
              <a:rPr lang="en-US" baseline="0" dirty="0" smtClean="0"/>
              <a:t> RCP8.5)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28BCB-2C98-D945-A023-13B71CF14E2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97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8738" y="1295400"/>
            <a:ext cx="6486525" cy="3152775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/>
          <a:p>
            <a:pPr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/>
            </a:pPr>
            <a:endParaRPr sz="3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rtlCol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Cliquez et modifiez le titre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49C70-64E2-4940-A1F8-CA8BEA592F5F}" type="datetimeFigureOut">
              <a:rPr lang="fr-FR"/>
              <a:pPr>
                <a:defRPr/>
              </a:pPr>
              <a:t>19/01/2017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FB15E-CABB-DE44-A702-666464F79FB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134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31F63-28E3-3D42-A36B-B1B6C1721E2B}" type="datetimeFigureOut">
              <a:rPr lang="fr-FR"/>
              <a:pPr>
                <a:defRPr/>
              </a:pPr>
              <a:t>19/01/2017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F01B1-1BB4-C64C-AA9E-233F16A7FFC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746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2C4D9-EFB7-1849-AADA-5D3A016431A7}" type="datetimeFigureOut">
              <a:rPr lang="fr-FR"/>
              <a:pPr>
                <a:defRPr/>
              </a:pPr>
              <a:t>19/01/2017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F67FC-3310-8549-B4EB-5B4A550DA90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177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59BD1-E871-2842-BEDF-B9E28C9A9703}" type="datetimeFigureOut">
              <a:rPr lang="fr-FR"/>
              <a:pPr>
                <a:defRPr/>
              </a:pPr>
              <a:t>19/01/2017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1C56F-759D-F44D-B3CD-CEB7945B274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6670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fr-FR" dirty="0" smtClean="0"/>
              <a:t>Cliquez et modifiez le titre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87EEA-E1F9-FE44-93C8-B0F0AFEB6823}" type="datetimeFigureOut">
              <a:rPr lang="fr-FR"/>
              <a:pPr>
                <a:defRPr/>
              </a:pPr>
              <a:t>19/01/2017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37137-5EA0-D94B-9EA3-49A22AFF3E2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9503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135FE-E7F9-7146-9884-42006D9C053C}" type="datetimeFigureOut">
              <a:rPr lang="fr-FR"/>
              <a:pPr>
                <a:defRPr/>
              </a:pPr>
              <a:t>19/01/2017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BBBD3-881B-4C40-BB91-3ECE820DDEE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2784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/>
          <a:lstStyle>
            <a:lvl1pPr algn="ctr">
              <a:defRPr sz="4600" b="0" cap="none" baseline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F93F7-D1EC-C741-893D-E7400730A8FD}" type="datetimeFigureOut">
              <a:rPr lang="fr-FR"/>
              <a:pPr>
                <a:defRPr/>
              </a:pPr>
              <a:t>19/01/2017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4B4BA-9B70-4B45-8CEB-EF889AC1628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4353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EC5D5-C2FB-B04C-8DC0-B84202E1170C}" type="datetimeFigureOut">
              <a:rPr lang="fr-FR"/>
              <a:pPr>
                <a:defRPr/>
              </a:pPr>
              <a:t>19/01/2017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8EDC5-EF2A-2D4B-80AE-1E85D2C1350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1238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8F6DB-266C-0741-92F1-A4A8895AC810}" type="datetimeFigureOut">
              <a:rPr lang="fr-FR"/>
              <a:pPr>
                <a:defRPr/>
              </a:pPr>
              <a:t>19/01/2017</a:t>
            </a:fld>
            <a:endParaRPr lang="fr-F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2EA9B-375A-8D4F-BD0D-63C9836D386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4927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443FC-FE9B-1C45-A19B-D24542DA80D1}" type="datetimeFigureOut">
              <a:rPr lang="fr-FR"/>
              <a:pPr>
                <a:defRPr/>
              </a:pPr>
              <a:t>19/01/2017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686C5-ABCC-404B-AB69-7C8EE2846A4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0109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4AE86-E5E9-3A43-88E6-83D2F12B278B}" type="datetimeFigureOut">
              <a:rPr lang="fr-FR"/>
              <a:pPr>
                <a:defRPr/>
              </a:pPr>
              <a:t>19/01/2017</a:t>
            </a:fld>
            <a:endParaRPr lang="fr-F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D5E0D-14C9-7D45-837D-14D8FFC93D2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4977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44491-24E5-BE4A-ADBA-808A7E930903}" type="datetimeFigureOut">
              <a:rPr lang="fr-FR"/>
              <a:pPr>
                <a:defRPr/>
              </a:pPr>
              <a:t>19/01/2017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C105C-8697-9F47-82F4-9E641C934F8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8062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Placeholder 1"/>
          <p:cNvSpPr>
            <a:spLocks noGrp="1"/>
          </p:cNvSpPr>
          <p:nvPr>
            <p:ph type="title"/>
          </p:nvPr>
        </p:nvSpPr>
        <p:spPr bwMode="auto">
          <a:xfrm>
            <a:off x="549275" y="107950"/>
            <a:ext cx="8042275" cy="1336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et modifiez le titre</a:t>
            </a:r>
            <a:endParaRPr lang="en-GB" dirty="0"/>
          </a:p>
        </p:txBody>
      </p:sp>
      <p:sp>
        <p:nvSpPr>
          <p:cNvPr id="184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49275" y="1600200"/>
            <a:ext cx="8042275" cy="4343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275" y="62753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8877C1F-4966-854E-8D82-3B60B78EB010}" type="datetimeFigureOut">
              <a:rPr lang="fr-FR"/>
              <a:pPr>
                <a:defRPr/>
              </a:pPr>
              <a:t>19/01/2017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113" y="6275388"/>
            <a:ext cx="48402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43B56CD-76B3-8046-9661-FFE84AA8673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600" b="1" kern="1200">
          <a:solidFill>
            <a:schemeClr val="accent1"/>
          </a:solidFill>
          <a:latin typeface="+mj-lt"/>
          <a:ea typeface="ＭＳ Ｐゴシック" charset="0"/>
          <a:cs typeface="ＭＳ Ｐゴシック" charset="0"/>
        </a:defRPr>
      </a:lvl1pPr>
      <a:lvl2pPr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9pPr>
    </p:titleStyle>
    <p:bodyStyle>
      <a:lvl1pPr marL="349250" indent="-349250" algn="l" rtl="0" fontAlgn="base">
        <a:spcBef>
          <a:spcPts val="2000"/>
        </a:spcBef>
        <a:spcAft>
          <a:spcPct val="0"/>
        </a:spcAft>
        <a:buClr>
          <a:srgbClr val="6FB7D7"/>
        </a:buClr>
        <a:buSzPct val="110000"/>
        <a:buFont typeface="Wingdings 2" charset="0"/>
        <a:buChar char=""/>
        <a:defRPr sz="2400" kern="1200">
          <a:solidFill>
            <a:srgbClr val="595959"/>
          </a:solidFill>
          <a:latin typeface="+mn-lt"/>
          <a:ea typeface="ＭＳ Ｐゴシック" charset="0"/>
          <a:cs typeface="ＭＳ Ｐゴシック" charset="0"/>
        </a:defRPr>
      </a:lvl1pPr>
      <a:lvl2pPr marL="685800" indent="-336550" algn="l" rtl="0" fontAlgn="base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charset="0"/>
        <a:buChar char=""/>
        <a:defRPr sz="2200" kern="1200">
          <a:solidFill>
            <a:srgbClr val="595959"/>
          </a:solidFill>
          <a:latin typeface="+mn-lt"/>
          <a:ea typeface="ＭＳ Ｐゴシック" charset="0"/>
          <a:cs typeface="+mn-cs"/>
        </a:defRPr>
      </a:lvl2pPr>
      <a:lvl3pPr marL="968375" indent="-282575" algn="l" rtl="0" fontAlgn="base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charset="0"/>
        <a:buChar char=""/>
        <a:defRPr sz="2000" kern="1200">
          <a:solidFill>
            <a:srgbClr val="595959"/>
          </a:solidFill>
          <a:latin typeface="+mn-lt"/>
          <a:ea typeface="ＭＳ Ｐゴシック" charset="0"/>
          <a:cs typeface="+mn-cs"/>
        </a:defRPr>
      </a:lvl3pPr>
      <a:lvl4pPr marL="1263650" indent="-295275" algn="l" rtl="0" fontAlgn="base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charset="0"/>
        <a:buChar char="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4pPr>
      <a:lvl5pPr marL="1546225" indent="-282575" algn="l" rtl="0" fontAlgn="base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charset="0"/>
        <a:buChar char="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30.jp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Relationship Id="rId3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png"/><Relationship Id="rId5" Type="http://schemas.openxmlformats.org/officeDocument/2006/relationships/image" Target="../media/image14.tiff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77824" y="1420098"/>
            <a:ext cx="7576566" cy="2694624"/>
          </a:xfrm>
        </p:spPr>
        <p:txBody>
          <a:bodyPr/>
          <a:lstStyle/>
          <a:p>
            <a:r>
              <a:rPr lang="fr-FR" sz="4800" dirty="0"/>
              <a:t>Abrupt </a:t>
            </a:r>
            <a:r>
              <a:rPr lang="fr-FR" sz="4800" dirty="0" err="1"/>
              <a:t>cooling</a:t>
            </a:r>
            <a:r>
              <a:rPr lang="fr-FR" sz="4800" dirty="0"/>
              <a:t> over the </a:t>
            </a:r>
            <a:r>
              <a:rPr lang="fr-FR" sz="4800" dirty="0" err="1" smtClean="0"/>
              <a:t>North</a:t>
            </a:r>
            <a:r>
              <a:rPr lang="fr-FR" sz="4800" dirty="0" smtClean="0"/>
              <a:t> </a:t>
            </a:r>
            <a:r>
              <a:rPr lang="fr-FR" sz="4800" dirty="0"/>
              <a:t>Atlantic in modern </a:t>
            </a:r>
            <a:r>
              <a:rPr lang="fr-FR" sz="4800" dirty="0" err="1"/>
              <a:t>climate</a:t>
            </a:r>
            <a:r>
              <a:rPr lang="fr-FR" sz="4800" dirty="0"/>
              <a:t> </a:t>
            </a:r>
            <a:r>
              <a:rPr lang="fr-FR" sz="4800" dirty="0" err="1"/>
              <a:t>models</a:t>
            </a:r>
            <a:r>
              <a:rPr lang="fr-FR" sz="4800" dirty="0"/>
              <a:t>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609344" y="4814821"/>
            <a:ext cx="5764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/>
              <a:t>Sgubin</a:t>
            </a:r>
            <a:r>
              <a:rPr lang="fr-FR" sz="2400" dirty="0"/>
              <a:t> G</a:t>
            </a:r>
            <a:r>
              <a:rPr lang="fr-FR" sz="2400" b="1" dirty="0"/>
              <a:t>.</a:t>
            </a:r>
            <a:r>
              <a:rPr lang="fr-FR" sz="2400" dirty="0"/>
              <a:t>, </a:t>
            </a:r>
            <a:r>
              <a:rPr lang="fr-FR" sz="2400" b="1" dirty="0" err="1"/>
              <a:t>Swingedouw</a:t>
            </a:r>
            <a:r>
              <a:rPr lang="fr-FR" sz="2400" b="1" dirty="0"/>
              <a:t> D</a:t>
            </a:r>
            <a:r>
              <a:rPr lang="fr-FR" sz="2400" dirty="0"/>
              <a:t>., </a:t>
            </a:r>
            <a:r>
              <a:rPr lang="fr-FR" sz="2400" dirty="0" err="1"/>
              <a:t>Drijfhout</a:t>
            </a:r>
            <a:r>
              <a:rPr lang="fr-FR" sz="2400" dirty="0"/>
              <a:t> S., Mary Y. and </a:t>
            </a:r>
            <a:r>
              <a:rPr lang="fr-FR" sz="2400" dirty="0" err="1"/>
              <a:t>Bennabi</a:t>
            </a:r>
            <a:r>
              <a:rPr lang="fr-FR" sz="2400" dirty="0"/>
              <a:t> A. </a:t>
            </a:r>
          </a:p>
        </p:txBody>
      </p:sp>
      <p:pic>
        <p:nvPicPr>
          <p:cNvPr id="6" name="Picture 2" descr="MBRACE Proj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824" y="0"/>
            <a:ext cx="1181538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blue-action.eu/fileadmin/_processed_/csm_flag_yellow_low_58b6988d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000" y="-1"/>
            <a:ext cx="108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824" y="-9951"/>
            <a:ext cx="2057143" cy="720000"/>
          </a:xfrm>
          <a:prstGeom prst="rect">
            <a:avLst/>
          </a:prstGeom>
        </p:spPr>
      </p:pic>
      <p:pic>
        <p:nvPicPr>
          <p:cNvPr id="9" name="Picture 2" descr="fficher l'image d'ori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169" y="0"/>
            <a:ext cx="1480755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ficher l'image d'orig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" y="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fficher l'image d'orig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774" y="0"/>
            <a:ext cx="145333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Blue Action kick-off meeting, the 19</a:t>
            </a:r>
            <a:r>
              <a:rPr lang="fr-FR" baseline="30000" dirty="0" smtClean="0">
                <a:solidFill>
                  <a:schemeClr val="bg1"/>
                </a:solidFill>
              </a:rPr>
              <a:t>th</a:t>
            </a:r>
            <a:r>
              <a:rPr lang="fr-FR" dirty="0" smtClean="0">
                <a:solidFill>
                  <a:schemeClr val="bg1"/>
                </a:solidFill>
              </a:rPr>
              <a:t> of </a:t>
            </a:r>
            <a:r>
              <a:rPr lang="fr-FR" dirty="0" err="1" smtClean="0">
                <a:solidFill>
                  <a:schemeClr val="bg1"/>
                </a:solidFill>
              </a:rPr>
              <a:t>January</a:t>
            </a:r>
            <a:r>
              <a:rPr lang="fr-FR" dirty="0" smtClean="0">
                <a:solidFill>
                  <a:schemeClr val="bg1"/>
                </a:solidFill>
              </a:rPr>
              <a:t> 2017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29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697" y="863614"/>
            <a:ext cx="6480000" cy="46018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9478" y="6290690"/>
            <a:ext cx="8760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Observations: average between GLORYS Reanalysis data (1993-2013) and EN3 Analysis data (1950-2013)</a:t>
            </a:r>
          </a:p>
          <a:p>
            <a:r>
              <a:rPr lang="en-US" sz="1600" dirty="0">
                <a:solidFill>
                  <a:srgbClr val="000000"/>
                </a:solidFill>
              </a:rPr>
              <a:t>Models: mean during the period 1976-2005 of historical </a:t>
            </a:r>
            <a:r>
              <a:rPr lang="en-US" sz="1600" dirty="0" smtClean="0">
                <a:solidFill>
                  <a:srgbClr val="000000"/>
                </a:solidFill>
              </a:rPr>
              <a:t>simulations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484874" y="-576494"/>
            <a:ext cx="8042275" cy="1336675"/>
          </a:xfrm>
        </p:spPr>
        <p:txBody>
          <a:bodyPr/>
          <a:lstStyle/>
          <a:p>
            <a:r>
              <a:rPr lang="fr-FR" sz="3600" dirty="0" smtClean="0"/>
              <a:t>The stratification </a:t>
            </a:r>
            <a:r>
              <a:rPr lang="fr-FR" sz="3600" dirty="0" err="1" smtClean="0"/>
              <a:t>indicator</a:t>
            </a:r>
            <a:endParaRPr lang="fr-FR" sz="3600" dirty="0"/>
          </a:p>
        </p:txBody>
      </p:sp>
      <p:grpSp>
        <p:nvGrpSpPr>
          <p:cNvPr id="12" name="Grouper 11"/>
          <p:cNvGrpSpPr>
            <a:grpSpLocks noChangeAspect="1"/>
          </p:cNvGrpSpPr>
          <p:nvPr/>
        </p:nvGrpSpPr>
        <p:grpSpPr>
          <a:xfrm>
            <a:off x="3633940" y="847181"/>
            <a:ext cx="6480000" cy="4601813"/>
            <a:chOff x="-471716" y="867601"/>
            <a:chExt cx="7598889" cy="5396399"/>
          </a:xfrm>
        </p:grpSpPr>
        <p:pic>
          <p:nvPicPr>
            <p:cNvPr id="13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1716" y="867601"/>
              <a:ext cx="7598889" cy="5396399"/>
            </a:xfrm>
            <a:prstGeom prst="rect">
              <a:avLst/>
            </a:prstGeom>
          </p:spPr>
        </p:pic>
        <p:grpSp>
          <p:nvGrpSpPr>
            <p:cNvPr id="14" name="Group 1"/>
            <p:cNvGrpSpPr/>
            <p:nvPr/>
          </p:nvGrpSpPr>
          <p:grpSpPr>
            <a:xfrm>
              <a:off x="2657802" y="4374850"/>
              <a:ext cx="3015666" cy="1428451"/>
              <a:chOff x="2624814" y="4374848"/>
              <a:chExt cx="3015666" cy="1428451"/>
            </a:xfrm>
          </p:grpSpPr>
          <p:sp>
            <p:nvSpPr>
              <p:cNvPr id="15" name="TextBox 11"/>
              <p:cNvSpPr txBox="1"/>
              <p:nvPr/>
            </p:nvSpPr>
            <p:spPr>
              <a:xfrm>
                <a:off x="2624814" y="5427145"/>
                <a:ext cx="14218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26AA"/>
                    </a:solidFill>
                  </a:rPr>
                  <a:t>-5.88 (kg/m</a:t>
                </a:r>
                <a:r>
                  <a:rPr lang="en-US" baseline="30000" dirty="0" smtClean="0">
                    <a:solidFill>
                      <a:srgbClr val="0026AA"/>
                    </a:solidFill>
                  </a:rPr>
                  <a:t>3</a:t>
                </a:r>
                <a:r>
                  <a:rPr lang="en-US" dirty="0" smtClean="0">
                    <a:solidFill>
                      <a:srgbClr val="0026AA"/>
                    </a:solidFill>
                  </a:rPr>
                  <a:t>)  </a:t>
                </a:r>
                <a:endParaRPr lang="en-US" dirty="0">
                  <a:solidFill>
                    <a:srgbClr val="0026AA"/>
                  </a:solidFill>
                </a:endParaRPr>
              </a:p>
            </p:txBody>
          </p:sp>
          <p:sp>
            <p:nvSpPr>
              <p:cNvPr id="16" name="TextBox 12"/>
              <p:cNvSpPr txBox="1"/>
              <p:nvPr/>
            </p:nvSpPr>
            <p:spPr>
              <a:xfrm>
                <a:off x="4046710" y="5433967"/>
                <a:ext cx="15937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>
                    <a:solidFill>
                      <a:srgbClr val="FF0000"/>
                    </a:solidFill>
                  </a:rPr>
                  <a:t>+12.41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(kg/m</a:t>
                </a:r>
                <a:r>
                  <a:rPr lang="en-US" baseline="30000" dirty="0" smtClean="0">
                    <a:solidFill>
                      <a:srgbClr val="FF0000"/>
                    </a:solidFill>
                  </a:rPr>
                  <a:t>3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)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7" name="TextBox 13"/>
              <p:cNvSpPr txBox="1"/>
              <p:nvPr/>
            </p:nvSpPr>
            <p:spPr>
              <a:xfrm>
                <a:off x="4002790" y="4374848"/>
                <a:ext cx="959117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FF0000"/>
                    </a:solidFill>
                  </a:rPr>
                  <a:t>m</a:t>
                </a:r>
                <a:r>
                  <a:rPr lang="en-US" sz="1600" b="1" dirty="0" smtClean="0">
                    <a:solidFill>
                      <a:srgbClr val="FF0000"/>
                    </a:solidFill>
                  </a:rPr>
                  <a:t>ore </a:t>
                </a:r>
              </a:p>
              <a:p>
                <a:pPr algn="ctr"/>
                <a:r>
                  <a:rPr lang="en-US" sz="1600" b="1" dirty="0" smtClean="0">
                    <a:solidFill>
                      <a:srgbClr val="FF0000"/>
                    </a:solidFill>
                  </a:rPr>
                  <a:t>stratified</a:t>
                </a:r>
                <a:endParaRPr lang="en-US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TextBox 14"/>
              <p:cNvSpPr txBox="1"/>
              <p:nvPr/>
            </p:nvSpPr>
            <p:spPr>
              <a:xfrm>
                <a:off x="2762617" y="4374848"/>
                <a:ext cx="959117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rgbClr val="0026AA"/>
                    </a:solidFill>
                  </a:rPr>
                  <a:t>less </a:t>
                </a:r>
              </a:p>
              <a:p>
                <a:pPr algn="ctr"/>
                <a:r>
                  <a:rPr lang="en-US" sz="1600" b="1" dirty="0" smtClean="0">
                    <a:solidFill>
                      <a:srgbClr val="0026AA"/>
                    </a:solidFill>
                  </a:rPr>
                  <a:t>stratified</a:t>
                </a:r>
                <a:endParaRPr lang="en-US" sz="1600" b="1" dirty="0">
                  <a:solidFill>
                    <a:srgbClr val="0026AA"/>
                  </a:solidFill>
                </a:endParaRP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405022" y="4830732"/>
            <a:ext cx="3288080" cy="923330"/>
          </a:xfrm>
          <a:prstGeom prst="rect">
            <a:avLst/>
          </a:prstGeom>
          <a:solidFill>
            <a:schemeClr val="bg1"/>
          </a:solidFill>
          <a:ln w="25400">
            <a:solidFill>
              <a:srgbClr val="0026AA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26AA"/>
                </a:solidFill>
              </a:rPr>
              <a:t>s</a:t>
            </a:r>
            <a:r>
              <a:rPr lang="en-US" b="1" dirty="0" smtClean="0">
                <a:solidFill>
                  <a:srgbClr val="0026AA"/>
                </a:solidFill>
              </a:rPr>
              <a:t>tratification index </a:t>
            </a:r>
          </a:p>
          <a:p>
            <a:pPr algn="ctr"/>
            <a:r>
              <a:rPr lang="en-US" sz="2400" dirty="0" err="1" smtClean="0">
                <a:solidFill>
                  <a:srgbClr val="0026AA"/>
                </a:solidFill>
                <a:latin typeface="Symbol" charset="2"/>
                <a:cs typeface="Symbol" charset="2"/>
              </a:rPr>
              <a:t>S</a:t>
            </a:r>
            <a:r>
              <a:rPr lang="en-US" sz="2400" baseline="-25000" dirty="0" err="1" smtClean="0">
                <a:solidFill>
                  <a:srgbClr val="0026AA"/>
                </a:solidFill>
              </a:rPr>
              <a:t>z</a:t>
            </a:r>
            <a:r>
              <a:rPr lang="en-US" sz="2400" baseline="-25000" dirty="0" smtClean="0">
                <a:solidFill>
                  <a:srgbClr val="0026AA"/>
                </a:solidFill>
              </a:rPr>
              <a:t> </a:t>
            </a:r>
            <a:r>
              <a:rPr lang="en-US" sz="2400" dirty="0">
                <a:solidFill>
                  <a:srgbClr val="0026AA"/>
                </a:solidFill>
              </a:rPr>
              <a:t>{ </a:t>
            </a:r>
            <a:r>
              <a:rPr lang="en-US" sz="2400" dirty="0" smtClean="0">
                <a:solidFill>
                  <a:srgbClr val="0026AA"/>
                </a:solidFill>
              </a:rPr>
              <a:t>(</a:t>
            </a:r>
            <a:r>
              <a:rPr lang="en-US" sz="2400" dirty="0" smtClean="0">
                <a:solidFill>
                  <a:srgbClr val="0026AA"/>
                </a:solidFill>
                <a:latin typeface="Symbol" charset="2"/>
                <a:cs typeface="Symbol" charset="2"/>
              </a:rPr>
              <a:t>r</a:t>
            </a:r>
            <a:r>
              <a:rPr lang="en-US" sz="2400" baseline="-25000" dirty="0" smtClean="0">
                <a:solidFill>
                  <a:srgbClr val="0026AA"/>
                </a:solidFill>
              </a:rPr>
              <a:t>z</a:t>
            </a:r>
            <a:r>
              <a:rPr lang="en-US" sz="2400" dirty="0" smtClean="0">
                <a:solidFill>
                  <a:srgbClr val="0026AA"/>
                </a:solidFill>
              </a:rPr>
              <a:t>-</a:t>
            </a:r>
            <a:r>
              <a:rPr lang="en-US" sz="2400" dirty="0" smtClean="0">
                <a:solidFill>
                  <a:srgbClr val="0026AA"/>
                </a:solidFill>
                <a:latin typeface="Symbol" charset="2"/>
                <a:cs typeface="Symbol" charset="2"/>
              </a:rPr>
              <a:t>r</a:t>
            </a:r>
            <a:r>
              <a:rPr lang="en-US" sz="2400" baseline="-25000" dirty="0" smtClean="0">
                <a:solidFill>
                  <a:srgbClr val="0026AA"/>
                </a:solidFill>
              </a:rPr>
              <a:t>0</a:t>
            </a:r>
            <a:r>
              <a:rPr lang="en-US" sz="2400" dirty="0" smtClean="0">
                <a:solidFill>
                  <a:srgbClr val="0026AA"/>
                </a:solidFill>
              </a:rPr>
              <a:t>)</a:t>
            </a:r>
            <a:r>
              <a:rPr lang="en-US" sz="2000" baseline="-25000" dirty="0" smtClean="0">
                <a:solidFill>
                  <a:srgbClr val="0026AA"/>
                </a:solidFill>
              </a:rPr>
              <a:t>model</a:t>
            </a:r>
            <a:r>
              <a:rPr lang="en-US" sz="2400" baseline="-25000" dirty="0" smtClean="0">
                <a:solidFill>
                  <a:srgbClr val="0026AA"/>
                </a:solidFill>
              </a:rPr>
              <a:t> </a:t>
            </a:r>
            <a:r>
              <a:rPr lang="en-US" sz="2400" dirty="0" smtClean="0">
                <a:solidFill>
                  <a:srgbClr val="0026AA"/>
                </a:solidFill>
              </a:rPr>
              <a:t>-</a:t>
            </a:r>
            <a:r>
              <a:rPr lang="en-US" sz="2400" baseline="-25000" dirty="0" smtClean="0">
                <a:solidFill>
                  <a:srgbClr val="0026AA"/>
                </a:solidFill>
              </a:rPr>
              <a:t> </a:t>
            </a:r>
            <a:r>
              <a:rPr lang="en-US" sz="2400" dirty="0">
                <a:solidFill>
                  <a:srgbClr val="0026AA"/>
                </a:solidFill>
              </a:rPr>
              <a:t>(</a:t>
            </a:r>
            <a:r>
              <a:rPr lang="en-US" sz="2400" dirty="0" smtClean="0">
                <a:solidFill>
                  <a:srgbClr val="0026AA"/>
                </a:solidFill>
                <a:latin typeface="Symbol" charset="2"/>
                <a:cs typeface="Symbol" charset="2"/>
              </a:rPr>
              <a:t>r</a:t>
            </a:r>
            <a:r>
              <a:rPr lang="en-US" sz="2400" baseline="-25000" dirty="0" smtClean="0">
                <a:solidFill>
                  <a:srgbClr val="0026AA"/>
                </a:solidFill>
              </a:rPr>
              <a:t>z</a:t>
            </a:r>
            <a:r>
              <a:rPr lang="en-US" sz="2400" dirty="0" smtClean="0">
                <a:solidFill>
                  <a:srgbClr val="0026AA"/>
                </a:solidFill>
              </a:rPr>
              <a:t>-</a:t>
            </a:r>
            <a:r>
              <a:rPr lang="en-US" sz="2400" dirty="0" smtClean="0">
                <a:solidFill>
                  <a:srgbClr val="0026AA"/>
                </a:solidFill>
                <a:latin typeface="Symbol" charset="2"/>
                <a:cs typeface="Symbol" charset="2"/>
              </a:rPr>
              <a:t>r</a:t>
            </a:r>
            <a:r>
              <a:rPr lang="en-US" sz="2400" baseline="-25000" dirty="0" smtClean="0">
                <a:solidFill>
                  <a:srgbClr val="0026AA"/>
                </a:solidFill>
              </a:rPr>
              <a:t>0</a:t>
            </a:r>
            <a:r>
              <a:rPr lang="en-US" sz="2400" dirty="0" smtClean="0">
                <a:solidFill>
                  <a:srgbClr val="0026AA"/>
                </a:solidFill>
              </a:rPr>
              <a:t>)</a:t>
            </a:r>
            <a:r>
              <a:rPr lang="en-US" sz="2000" baseline="-25000" dirty="0" smtClean="0">
                <a:solidFill>
                  <a:srgbClr val="0026AA"/>
                </a:solidFill>
              </a:rPr>
              <a:t>OBS</a:t>
            </a:r>
            <a:r>
              <a:rPr lang="en-US" sz="2400" dirty="0" smtClean="0">
                <a:solidFill>
                  <a:srgbClr val="0026AA"/>
                </a:solidFill>
              </a:rPr>
              <a:t>}</a:t>
            </a:r>
            <a:endParaRPr lang="en-US" sz="2400" baseline="-25000" dirty="0">
              <a:solidFill>
                <a:srgbClr val="0026AA"/>
              </a:solidFill>
            </a:endParaRPr>
          </a:p>
          <a:p>
            <a:endParaRPr lang="en-US" baseline="-25000" dirty="0"/>
          </a:p>
        </p:txBody>
      </p:sp>
      <p:sp>
        <p:nvSpPr>
          <p:cNvPr id="11" name="Espace réservé du contenu 10"/>
          <p:cNvSpPr>
            <a:spLocks noGrp="1"/>
          </p:cNvSpPr>
          <p:nvPr>
            <p:ph idx="1"/>
          </p:nvPr>
        </p:nvSpPr>
        <p:spPr>
          <a:xfrm>
            <a:off x="0" y="1640543"/>
            <a:ext cx="4321379" cy="3047964"/>
          </a:xfrm>
        </p:spPr>
        <p:txBody>
          <a:bodyPr/>
          <a:lstStyle/>
          <a:p>
            <a:r>
              <a:rPr lang="fr-FR" sz="2000" dirty="0" err="1" smtClean="0"/>
              <a:t>We</a:t>
            </a:r>
            <a:r>
              <a:rPr lang="fr-FR" sz="2000" dirty="0" smtClean="0"/>
              <a:t> </a:t>
            </a:r>
            <a:r>
              <a:rPr lang="fr-FR" sz="2000" dirty="0" err="1" smtClean="0"/>
              <a:t>define</a:t>
            </a:r>
            <a:r>
              <a:rPr lang="fr-FR" sz="2000" dirty="0" smtClean="0"/>
              <a:t> a stratification index as the </a:t>
            </a:r>
            <a:r>
              <a:rPr lang="fr-FR" sz="2000" dirty="0" err="1" smtClean="0"/>
              <a:t>density</a:t>
            </a:r>
            <a:r>
              <a:rPr lang="fr-FR" sz="2000" dirty="0" smtClean="0"/>
              <a:t> </a:t>
            </a:r>
            <a:r>
              <a:rPr lang="fr-FR" sz="2000" dirty="0" err="1" smtClean="0"/>
              <a:t>difference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surface </a:t>
            </a:r>
            <a:r>
              <a:rPr lang="fr-FR" sz="2000" dirty="0" err="1" smtClean="0"/>
              <a:t>density</a:t>
            </a:r>
            <a:endParaRPr lang="fr-FR" sz="2000" dirty="0" smtClean="0"/>
          </a:p>
          <a:p>
            <a:r>
              <a:rPr lang="fr-FR" sz="2000" dirty="0" err="1" smtClean="0"/>
              <a:t>We</a:t>
            </a:r>
            <a:r>
              <a:rPr lang="fr-FR" sz="2000" dirty="0" smtClean="0"/>
              <a:t> </a:t>
            </a:r>
            <a:r>
              <a:rPr lang="fr-FR" sz="2000" dirty="0" err="1" smtClean="0"/>
              <a:t>estimate</a:t>
            </a:r>
            <a:r>
              <a:rPr lang="fr-FR" sz="2000" dirty="0" smtClean="0"/>
              <a:t> the </a:t>
            </a:r>
            <a:r>
              <a:rPr lang="fr-FR" sz="2000" dirty="0" err="1" smtClean="0"/>
              <a:t>differences</a:t>
            </a:r>
            <a:r>
              <a:rPr lang="fr-FR" sz="2000" dirty="0" smtClean="0"/>
              <a:t> in stratification </a:t>
            </a:r>
            <a:r>
              <a:rPr lang="fr-FR" sz="2000" dirty="0"/>
              <a:t>for </a:t>
            </a:r>
            <a:r>
              <a:rPr lang="fr-FR" sz="2000" dirty="0" err="1"/>
              <a:t>each</a:t>
            </a:r>
            <a:r>
              <a:rPr lang="fr-FR" sz="2000" dirty="0"/>
              <a:t> </a:t>
            </a:r>
            <a:r>
              <a:rPr lang="fr-FR" sz="2000" dirty="0" smtClean="0"/>
              <a:t>model </a:t>
            </a:r>
            <a:r>
              <a:rPr lang="fr-FR" sz="2000" dirty="0" err="1" smtClean="0"/>
              <a:t>with</a:t>
            </a:r>
            <a:r>
              <a:rPr lang="fr-FR" sz="2000" dirty="0" smtClean="0"/>
              <a:t> observation-</a:t>
            </a:r>
            <a:r>
              <a:rPr lang="fr-FR" sz="2000" dirty="0" err="1" smtClean="0"/>
              <a:t>based</a:t>
            </a:r>
            <a:r>
              <a:rPr lang="fr-FR" sz="2000" dirty="0" smtClean="0"/>
              <a:t> </a:t>
            </a:r>
            <a:r>
              <a:rPr lang="fr-FR" sz="2000" dirty="0" err="1" smtClean="0"/>
              <a:t>estimate</a:t>
            </a:r>
            <a:r>
              <a:rPr lang="fr-FR" sz="2000" dirty="0" smtClean="0"/>
              <a:t> of the stratification in the SPG </a:t>
            </a:r>
          </a:p>
        </p:txBody>
      </p:sp>
    </p:spTree>
    <p:extLst>
      <p:ext uri="{BB962C8B-B14F-4D97-AF65-F5344CB8AC3E}">
        <p14:creationId xmlns:p14="http://schemas.microsoft.com/office/powerpoint/2010/main" val="43129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r 5"/>
          <p:cNvGrpSpPr/>
          <p:nvPr/>
        </p:nvGrpSpPr>
        <p:grpSpPr>
          <a:xfrm>
            <a:off x="3876525" y="1315675"/>
            <a:ext cx="6480000" cy="5546803"/>
            <a:chOff x="-499287" y="627382"/>
            <a:chExt cx="6480000" cy="554680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9287" y="627382"/>
              <a:ext cx="6480000" cy="548982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-499287" y="5866408"/>
              <a:ext cx="285995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26AA"/>
                  </a:solidFill>
                </a:rPr>
                <a:t>l</a:t>
              </a:r>
              <a:r>
                <a:rPr lang="en-US" sz="1400" b="1" dirty="0" smtClean="0">
                  <a:solidFill>
                    <a:srgbClr val="0026AA"/>
                  </a:solidFill>
                </a:rPr>
                <a:t>ess stratified</a:t>
              </a:r>
              <a:endParaRPr lang="en-US" sz="1400" b="1" dirty="0">
                <a:solidFill>
                  <a:srgbClr val="0026AA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564315" y="5866408"/>
              <a:ext cx="356269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</a:rPr>
                <a:t>m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ore stratified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0" name="Right Arrow 19"/>
            <p:cNvSpPr/>
            <p:nvPr/>
          </p:nvSpPr>
          <p:spPr>
            <a:xfrm rot="10800000">
              <a:off x="813291" y="5680481"/>
              <a:ext cx="756000" cy="180000"/>
            </a:xfrm>
            <a:prstGeom prst="rightArrow">
              <a:avLst/>
            </a:prstGeom>
            <a:solidFill>
              <a:srgbClr val="0026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1518015" y="5681051"/>
              <a:ext cx="3096000" cy="179431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247473" y="5338476"/>
              <a:ext cx="5437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OBS</a:t>
              </a:r>
              <a:endParaRPr lang="en-US" sz="1600" b="1" dirty="0"/>
            </a:p>
          </p:txBody>
        </p:sp>
      </p:grp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9947" y="-159327"/>
            <a:ext cx="8762034" cy="1336675"/>
          </a:xfrm>
        </p:spPr>
        <p:txBody>
          <a:bodyPr/>
          <a:lstStyle/>
          <a:p>
            <a:r>
              <a:rPr lang="fr-FR" sz="3600" dirty="0" smtClean="0"/>
              <a:t>Stratification as an </a:t>
            </a:r>
            <a:r>
              <a:rPr lang="fr-FR" sz="3600" dirty="0" err="1" smtClean="0"/>
              <a:t>emergent</a:t>
            </a:r>
            <a:r>
              <a:rPr lang="fr-FR" sz="3600" dirty="0" smtClean="0"/>
              <a:t> </a:t>
            </a:r>
            <a:r>
              <a:rPr lang="fr-FR" sz="3600" dirty="0" err="1" smtClean="0"/>
              <a:t>constraint</a:t>
            </a:r>
            <a:r>
              <a:rPr lang="fr-FR" sz="3600" dirty="0" smtClean="0"/>
              <a:t> for SST </a:t>
            </a:r>
            <a:r>
              <a:rPr lang="fr-FR" sz="3600" dirty="0" err="1" smtClean="0"/>
              <a:t>response</a:t>
            </a:r>
            <a:endParaRPr lang="fr-FR" sz="3600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1575" y="1420418"/>
            <a:ext cx="3993265" cy="5796401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SST trend over the </a:t>
            </a:r>
            <a:r>
              <a:rPr lang="en-US" sz="2000" dirty="0" smtClean="0">
                <a:solidFill>
                  <a:schemeClr val="tx1"/>
                </a:solidFill>
              </a:rPr>
              <a:t>SPG is </a:t>
            </a:r>
            <a:r>
              <a:rPr lang="en-US" sz="2000" dirty="0">
                <a:solidFill>
                  <a:schemeClr val="tx1"/>
                </a:solidFill>
              </a:rPr>
              <a:t>(non linearly) correlated with the modeled present-day stratification </a:t>
            </a:r>
          </a:p>
          <a:p>
            <a:r>
              <a:rPr lang="en-US" sz="2000" i="1" dirty="0">
                <a:solidFill>
                  <a:schemeClr val="tx1"/>
                </a:solidFill>
              </a:rPr>
              <a:t>SPG convection collapse </a:t>
            </a:r>
            <a:r>
              <a:rPr lang="en-US" sz="2000" dirty="0">
                <a:solidFill>
                  <a:schemeClr val="tx1"/>
                </a:solidFill>
              </a:rPr>
              <a:t>models show a stratification </a:t>
            </a:r>
            <a:r>
              <a:rPr lang="en-US" sz="2000" dirty="0" smtClean="0">
                <a:solidFill>
                  <a:schemeClr val="tx1"/>
                </a:solidFill>
              </a:rPr>
              <a:t>closer </a:t>
            </a:r>
            <a:r>
              <a:rPr lang="en-US" sz="2000" dirty="0">
                <a:solidFill>
                  <a:schemeClr val="tx1"/>
                </a:solidFill>
              </a:rPr>
              <a:t>to observations than </a:t>
            </a:r>
            <a:r>
              <a:rPr lang="en-US" sz="2000" dirty="0" smtClean="0">
                <a:solidFill>
                  <a:schemeClr val="tx1"/>
                </a:solidFill>
              </a:rPr>
              <a:t>in </a:t>
            </a:r>
            <a:r>
              <a:rPr lang="en-US" sz="2000" i="1" dirty="0">
                <a:solidFill>
                  <a:schemeClr val="tx1"/>
                </a:solidFill>
              </a:rPr>
              <a:t>no abrupt</a:t>
            </a:r>
            <a:r>
              <a:rPr lang="en-US" sz="2000" dirty="0">
                <a:solidFill>
                  <a:schemeClr val="tx1"/>
                </a:solidFill>
              </a:rPr>
              <a:t> models</a:t>
            </a:r>
          </a:p>
          <a:p>
            <a:r>
              <a:rPr lang="en-US" sz="2000" dirty="0">
                <a:solidFill>
                  <a:schemeClr val="tx1"/>
                </a:solidFill>
              </a:rPr>
              <a:t>A realistic </a:t>
            </a:r>
            <a:r>
              <a:rPr lang="en-US" sz="2000" dirty="0" smtClean="0">
                <a:solidFill>
                  <a:schemeClr val="tx1"/>
                </a:solidFill>
              </a:rPr>
              <a:t>background </a:t>
            </a:r>
            <a:r>
              <a:rPr lang="en-US" sz="2000" dirty="0">
                <a:solidFill>
                  <a:schemeClr val="tx1"/>
                </a:solidFill>
              </a:rPr>
              <a:t>stratification </a:t>
            </a:r>
            <a:r>
              <a:rPr lang="en-US" sz="2000" dirty="0" smtClean="0">
                <a:solidFill>
                  <a:schemeClr val="tx1"/>
                </a:solidFill>
              </a:rPr>
              <a:t>is </a:t>
            </a:r>
            <a:r>
              <a:rPr lang="en-US" sz="2000" dirty="0">
                <a:solidFill>
                  <a:schemeClr val="tx1"/>
                </a:solidFill>
              </a:rPr>
              <a:t>a necessary (but not sufficient) condition for the local convection collapse</a:t>
            </a:r>
          </a:p>
          <a:p>
            <a:endParaRPr lang="fr-FR" sz="2000" dirty="0">
              <a:solidFill>
                <a:schemeClr val="tx1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 flipH="1">
            <a:off x="5833960" y="6289028"/>
            <a:ext cx="1328" cy="3600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264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3513" y="1155677"/>
            <a:ext cx="45728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solidFill>
                  <a:srgbClr val="000000"/>
                </a:solidFill>
              </a:rPr>
              <a:t>We defined a model </a:t>
            </a:r>
            <a:r>
              <a:rPr lang="en-US" sz="2000" b="1" dirty="0" smtClean="0">
                <a:solidFill>
                  <a:srgbClr val="0000FF"/>
                </a:solidFill>
              </a:rPr>
              <a:t>skill score S </a:t>
            </a:r>
            <a:r>
              <a:rPr lang="en-US" sz="2000" dirty="0" smtClean="0">
                <a:solidFill>
                  <a:srgbClr val="000000"/>
                </a:solidFill>
              </a:rPr>
              <a:t>(value between 0 and 1) based on the modeled stratification for present-day conditions</a:t>
            </a:r>
            <a:endParaRPr lang="en-US" sz="2000" dirty="0">
              <a:solidFill>
                <a:srgbClr val="000000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832411"/>
              </p:ext>
            </p:extLst>
          </p:nvPr>
        </p:nvGraphicFramePr>
        <p:xfrm>
          <a:off x="83594" y="2423833"/>
          <a:ext cx="4673599" cy="23774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598272"/>
                <a:gridCol w="835052"/>
                <a:gridCol w="1139609"/>
                <a:gridCol w="1100666"/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Subset ranking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average 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unweighted</a:t>
                      </a:r>
                      <a:r>
                        <a:rPr lang="en-US" sz="1200" dirty="0" smtClean="0"/>
                        <a:t> occurrence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Occurrence</a:t>
                      </a:r>
                    </a:p>
                    <a:p>
                      <a:pPr algn="ctr"/>
                      <a:r>
                        <a:rPr lang="en-US" sz="1200" dirty="0" smtClean="0"/>
                        <a:t>(S&gt;0.9)</a:t>
                      </a:r>
                      <a:endParaRPr lang="en-US" sz="1200" dirty="0"/>
                    </a:p>
                  </a:txBody>
                  <a:tcPr/>
                </a:tc>
              </a:tr>
              <a:tr h="5486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1.</a:t>
                      </a:r>
                      <a:r>
                        <a:rPr lang="en-US" sz="1400" b="1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SPG convection</a:t>
                      </a:r>
                      <a:r>
                        <a:rPr lang="en-US" sz="1400" b="1" baseline="0" dirty="0" smtClean="0">
                          <a:solidFill>
                            <a:srgbClr val="0000FF"/>
                          </a:solidFill>
                        </a:rPr>
                        <a:t> collapse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0.90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17.5%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45.5%</a:t>
                      </a:r>
                      <a:endParaRPr lang="en-US" sz="1600" dirty="0"/>
                    </a:p>
                  </a:txBody>
                  <a:tcPr/>
                </a:tc>
              </a:tr>
              <a:tr h="5486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2. non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abrupt</a:t>
                      </a:r>
                    </a:p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0.54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77.5%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54.5%</a:t>
                      </a:r>
                      <a:endParaRPr lang="en-US" sz="1600" dirty="0"/>
                    </a:p>
                  </a:txBody>
                  <a:tcPr/>
                </a:tc>
              </a:tr>
              <a:tr h="5486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8000"/>
                          </a:solidFill>
                        </a:rPr>
                        <a:t>3. AMOC disruption</a:t>
                      </a:r>
                      <a:endParaRPr lang="en-US" sz="1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0.39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5.0%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0.0%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3830" y="5056087"/>
            <a:ext cx="4233125" cy="16312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2B35A2"/>
                </a:solidFill>
              </a:rPr>
              <a:t>When considering only the 11 most skilled models for background stratification, the probability of occurrence of a SPG convection collapse is of 45.5%</a:t>
            </a:r>
            <a:endParaRPr lang="en-US" sz="2000" b="1" dirty="0">
              <a:solidFill>
                <a:srgbClr val="2B35A2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614777" y="-198215"/>
            <a:ext cx="8042275" cy="1055148"/>
          </a:xfrm>
        </p:spPr>
        <p:txBody>
          <a:bodyPr/>
          <a:lstStyle/>
          <a:p>
            <a:r>
              <a:rPr lang="fr-FR" dirty="0" smtClean="0"/>
              <a:t>Model </a:t>
            </a:r>
            <a:r>
              <a:rPr lang="fr-FR" dirty="0" err="1" smtClean="0"/>
              <a:t>evaluation</a:t>
            </a:r>
            <a:endParaRPr lang="fr-FR" dirty="0"/>
          </a:p>
        </p:txBody>
      </p:sp>
      <p:grpSp>
        <p:nvGrpSpPr>
          <p:cNvPr id="14" name="Grouper 13"/>
          <p:cNvGrpSpPr/>
          <p:nvPr/>
        </p:nvGrpSpPr>
        <p:grpSpPr>
          <a:xfrm>
            <a:off x="4826643" y="912561"/>
            <a:ext cx="5483514" cy="5979370"/>
            <a:chOff x="4826643" y="912561"/>
            <a:chExt cx="5483514" cy="5979370"/>
          </a:xfrm>
        </p:grpSpPr>
        <p:grpSp>
          <p:nvGrpSpPr>
            <p:cNvPr id="12" name="Grouper 11"/>
            <p:cNvGrpSpPr/>
            <p:nvPr/>
          </p:nvGrpSpPr>
          <p:grpSpPr>
            <a:xfrm>
              <a:off x="4826643" y="912561"/>
              <a:ext cx="5483514" cy="5774742"/>
              <a:chOff x="4826643" y="1063032"/>
              <a:chExt cx="5483514" cy="5774742"/>
            </a:xfrm>
          </p:grpSpPr>
          <p:grpSp>
            <p:nvGrpSpPr>
              <p:cNvPr id="3" name="Grouper 2"/>
              <p:cNvGrpSpPr/>
              <p:nvPr/>
            </p:nvGrpSpPr>
            <p:grpSpPr>
              <a:xfrm>
                <a:off x="4826643" y="1063032"/>
                <a:ext cx="5483514" cy="5774742"/>
                <a:chOff x="0" y="1078943"/>
                <a:chExt cx="5483514" cy="5774742"/>
              </a:xfrm>
            </p:grpSpPr>
            <p:pic>
              <p:nvPicPr>
                <p:cNvPr id="2" name="Picture 1" descr="skill.png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1386720"/>
                  <a:ext cx="5483514" cy="5466965"/>
                </a:xfrm>
                <a:prstGeom prst="rect">
                  <a:avLst/>
                </a:prstGeom>
              </p:spPr>
            </p:pic>
            <p:cxnSp>
              <p:nvCxnSpPr>
                <p:cNvPr id="15" name="Straight Arrow Connector 14"/>
                <p:cNvCxnSpPr/>
                <p:nvPr/>
              </p:nvCxnSpPr>
              <p:spPr>
                <a:xfrm>
                  <a:off x="1064382" y="1409143"/>
                  <a:ext cx="3113918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7"/>
                <p:cNvSpPr txBox="1"/>
                <p:nvPr/>
              </p:nvSpPr>
              <p:spPr>
                <a:xfrm>
                  <a:off x="965200" y="1091644"/>
                  <a:ext cx="46598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/>
                    <a:t>bad</a:t>
                  </a:r>
                  <a:endParaRPr lang="en-US" sz="1400" b="1" dirty="0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3550826" y="1078943"/>
                  <a:ext cx="55916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/>
                    <a:t>good</a:t>
                  </a:r>
                  <a:endParaRPr lang="en-US" sz="1400" b="1" dirty="0"/>
                </a:p>
              </p:txBody>
            </p:sp>
          </p:grpSp>
          <p:cxnSp>
            <p:nvCxnSpPr>
              <p:cNvPr id="11" name="Straight Arrow Connector 14"/>
              <p:cNvCxnSpPr/>
              <p:nvPr/>
            </p:nvCxnSpPr>
            <p:spPr>
              <a:xfrm flipV="1">
                <a:off x="5891025" y="6620719"/>
                <a:ext cx="3252975" cy="0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prstDash val="solid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ZoneTexte 12"/>
            <p:cNvSpPr txBox="1"/>
            <p:nvPr/>
          </p:nvSpPr>
          <p:spPr>
            <a:xfrm>
              <a:off x="7447984" y="6614932"/>
              <a:ext cx="21302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Stratification </a:t>
              </a:r>
              <a:r>
                <a:rPr lang="fr-FR" sz="1200" dirty="0" err="1" smtClean="0"/>
                <a:t>skill</a:t>
              </a:r>
              <a:r>
                <a:rPr lang="fr-FR" sz="1200" dirty="0" smtClean="0"/>
                <a:t> score</a:t>
              </a:r>
              <a:endParaRPr lang="fr-FR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3995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442541"/>
            <a:ext cx="9144000" cy="1336675"/>
          </a:xfrm>
        </p:spPr>
        <p:txBody>
          <a:bodyPr/>
          <a:lstStyle/>
          <a:p>
            <a:r>
              <a:rPr lang="fr-FR" dirty="0" smtClean="0"/>
              <a:t>Conclusions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73531" y="1136171"/>
            <a:ext cx="8808421" cy="5568696"/>
          </a:xfrm>
        </p:spPr>
        <p:txBody>
          <a:bodyPr/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T</a:t>
            </a:r>
            <a:r>
              <a:rPr lang="en-US" sz="2000" dirty="0" smtClean="0"/>
              <a:t>he </a:t>
            </a:r>
            <a:r>
              <a:rPr lang="en-US" sz="2000" dirty="0"/>
              <a:t>SPG convective system should be considered as a </a:t>
            </a:r>
            <a:r>
              <a:rPr lang="en-US" sz="2000" b="1" dirty="0" smtClean="0"/>
              <a:t>tipping </a:t>
            </a:r>
            <a:r>
              <a:rPr lang="en-US" sz="2000" b="1" dirty="0"/>
              <a:t>element </a:t>
            </a:r>
            <a:r>
              <a:rPr lang="en-US" sz="2000" dirty="0"/>
              <a:t>of the climate </a:t>
            </a:r>
            <a:r>
              <a:rPr lang="en-US" sz="2000" dirty="0" smtClean="0"/>
              <a:t>system (different from AMOC)</a:t>
            </a:r>
            <a:endParaRPr lang="en-GB" sz="2000" dirty="0"/>
          </a:p>
          <a:p>
            <a:pPr marL="285750" lvl="0" indent="-285750" algn="just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sz="2000" dirty="0"/>
              <a:t>A first assessment on the probability of future occurrence of a SPG convection collapse: </a:t>
            </a:r>
            <a:r>
              <a:rPr lang="en-GB" sz="2000" b="1" dirty="0"/>
              <a:t>17.5</a:t>
            </a:r>
            <a:r>
              <a:rPr lang="en-GB" sz="2000" b="1" dirty="0" smtClean="0"/>
              <a:t>%</a:t>
            </a:r>
            <a:endParaRPr lang="en-GB" sz="2000" dirty="0"/>
          </a:p>
          <a:p>
            <a:pPr marL="285750" lvl="0" indent="-285750" algn="just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sz="2000" dirty="0" smtClean="0"/>
              <a:t>By </a:t>
            </a:r>
            <a:r>
              <a:rPr lang="en-GB" sz="2000" dirty="0"/>
              <a:t>accounting only for the 11 </a:t>
            </a:r>
            <a:r>
              <a:rPr lang="en-GB" sz="2000" b="1" dirty="0"/>
              <a:t>most skilled models</a:t>
            </a:r>
            <a:r>
              <a:rPr lang="en-GB" sz="2000" dirty="0"/>
              <a:t>, the probability of occurrence of a future SPG convection collapse sensibly increases, i.e. </a:t>
            </a:r>
            <a:r>
              <a:rPr lang="en-GB" sz="2000" b="1" dirty="0"/>
              <a:t>45.5%</a:t>
            </a:r>
            <a:r>
              <a:rPr lang="en-GB" sz="2000" dirty="0"/>
              <a:t>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An SPG convection collapse may </a:t>
            </a:r>
            <a:r>
              <a:rPr lang="en-US" sz="2000" b="1" dirty="0"/>
              <a:t>have strong climatic impacts </a:t>
            </a:r>
            <a:r>
              <a:rPr lang="en-US" sz="2000" dirty="0"/>
              <a:t>over highly inhabited regions (e.g. western Europe and Eastern North America) </a:t>
            </a:r>
            <a:endParaRPr lang="en-GB" sz="2000" dirty="0"/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Potentially strong implications in terms of</a:t>
            </a:r>
            <a:r>
              <a:rPr lang="en-GB" sz="2000" dirty="0"/>
              <a:t> climate change </a:t>
            </a:r>
            <a:r>
              <a:rPr lang="en-GB" sz="2000" b="1" dirty="0"/>
              <a:t>adaptation</a:t>
            </a:r>
            <a:r>
              <a:rPr lang="it-IT" sz="2000" b="1" dirty="0"/>
              <a:t> </a:t>
            </a:r>
            <a:r>
              <a:rPr lang="it-IT" sz="2000" b="1" dirty="0" err="1" smtClean="0"/>
              <a:t>policies</a:t>
            </a:r>
            <a:endParaRPr lang="it-IT" sz="2000" b="1" dirty="0" smtClean="0"/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it-IT" sz="2000" b="1" dirty="0" err="1" smtClean="0">
                <a:solidFill>
                  <a:srgbClr val="FF0000"/>
                </a:solidFill>
              </a:rPr>
              <a:t>Need</a:t>
            </a:r>
            <a:r>
              <a:rPr lang="it-IT" sz="2000" b="1" dirty="0" smtClean="0">
                <a:solidFill>
                  <a:srgbClr val="FF0000"/>
                </a:solidFill>
              </a:rPr>
              <a:t> for </a:t>
            </a:r>
            <a:r>
              <a:rPr lang="it-IT" sz="2000" b="1" dirty="0" err="1" smtClean="0">
                <a:solidFill>
                  <a:srgbClr val="FF0000"/>
                </a:solidFill>
              </a:rPr>
              <a:t>searching</a:t>
            </a:r>
            <a:r>
              <a:rPr lang="it-IT" sz="2000" b="1" dirty="0" smtClean="0">
                <a:solidFill>
                  <a:srgbClr val="FF0000"/>
                </a:solidFill>
              </a:rPr>
              <a:t> for </a:t>
            </a:r>
            <a:r>
              <a:rPr lang="it-IT" sz="2000" b="1" dirty="0" err="1" smtClean="0">
                <a:solidFill>
                  <a:srgbClr val="FF0000"/>
                </a:solidFill>
              </a:rPr>
              <a:t>such</a:t>
            </a:r>
            <a:r>
              <a:rPr lang="it-IT" sz="2000" b="1" dirty="0" smtClean="0">
                <a:solidFill>
                  <a:srgbClr val="FF0000"/>
                </a:solidFill>
              </a:rPr>
              <a:t> </a:t>
            </a:r>
            <a:r>
              <a:rPr lang="it-IT" sz="2000" b="1" dirty="0" err="1" smtClean="0">
                <a:solidFill>
                  <a:srgbClr val="FF0000"/>
                </a:solidFill>
              </a:rPr>
              <a:t>potential</a:t>
            </a:r>
            <a:r>
              <a:rPr lang="it-IT" sz="2000" b="1" dirty="0" smtClean="0">
                <a:solidFill>
                  <a:srgbClr val="FF0000"/>
                </a:solidFill>
              </a:rPr>
              <a:t> </a:t>
            </a:r>
            <a:r>
              <a:rPr lang="it-IT" sz="2000" b="1" dirty="0" err="1" smtClean="0">
                <a:solidFill>
                  <a:srgbClr val="FF0000"/>
                </a:solidFill>
              </a:rPr>
              <a:t>events</a:t>
            </a:r>
            <a:r>
              <a:rPr lang="it-IT" sz="2000" b="1" dirty="0" smtClean="0">
                <a:solidFill>
                  <a:srgbClr val="FF0000"/>
                </a:solidFill>
              </a:rPr>
              <a:t> in </a:t>
            </a:r>
            <a:r>
              <a:rPr lang="it-IT" sz="2000" b="1" dirty="0" err="1" smtClean="0">
                <a:solidFill>
                  <a:srgbClr val="FF0000"/>
                </a:solidFill>
              </a:rPr>
              <a:t>initialised</a:t>
            </a:r>
            <a:r>
              <a:rPr lang="it-IT" sz="2000" b="1" dirty="0" smtClean="0">
                <a:solidFill>
                  <a:srgbClr val="FF0000"/>
                </a:solidFill>
              </a:rPr>
              <a:t> </a:t>
            </a:r>
            <a:r>
              <a:rPr lang="it-IT" sz="2000" b="1" dirty="0" err="1" smtClean="0">
                <a:solidFill>
                  <a:srgbClr val="FF0000"/>
                </a:solidFill>
              </a:rPr>
              <a:t>forecasts</a:t>
            </a:r>
            <a:endParaRPr lang="it-IT" sz="2000" b="1" dirty="0" smtClean="0">
              <a:solidFill>
                <a:srgbClr val="FF0000"/>
              </a:solidFill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it-IT" sz="2000" b="1" dirty="0" smtClean="0">
                <a:solidFill>
                  <a:srgbClr val="FF0000"/>
                </a:solidFill>
              </a:rPr>
              <a:t>No Greenland </a:t>
            </a:r>
            <a:r>
              <a:rPr lang="it-IT" sz="2000" b="1" dirty="0" err="1" smtClean="0">
                <a:solidFill>
                  <a:srgbClr val="FF0000"/>
                </a:solidFill>
              </a:rPr>
              <a:t>freshwater</a:t>
            </a:r>
            <a:r>
              <a:rPr lang="it-IT" sz="2000" b="1" dirty="0" smtClean="0">
                <a:solidFill>
                  <a:srgbClr val="FF0000"/>
                </a:solidFill>
              </a:rPr>
              <a:t> release in CMIP5 </a:t>
            </a:r>
            <a:r>
              <a:rPr lang="it-IT" sz="2000" b="1" dirty="0" err="1" smtClean="0">
                <a:solidFill>
                  <a:srgbClr val="FF0000"/>
                </a:solidFill>
              </a:rPr>
              <a:t>simulations</a:t>
            </a:r>
            <a:r>
              <a:rPr lang="is-IS" sz="2000" b="1" dirty="0" smtClean="0">
                <a:solidFill>
                  <a:srgbClr val="FF0000"/>
                </a:solidFill>
              </a:rPr>
              <a:t>…</a:t>
            </a:r>
            <a:endParaRPr lang="en-GB" sz="2000" b="1" dirty="0">
              <a:solidFill>
                <a:srgbClr val="FF0000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57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2032" y="904100"/>
            <a:ext cx="8796759" cy="3193034"/>
          </a:xfrm>
        </p:spPr>
        <p:txBody>
          <a:bodyPr/>
          <a:lstStyle/>
          <a:p>
            <a:r>
              <a:rPr lang="en-GB" sz="9600" b="1" dirty="0" smtClean="0"/>
              <a:t>Thank you!</a:t>
            </a:r>
            <a:endParaRPr lang="en-GB" sz="9600" b="1" dirty="0"/>
          </a:p>
        </p:txBody>
      </p:sp>
      <p:grpSp>
        <p:nvGrpSpPr>
          <p:cNvPr id="3" name="Grouper 2"/>
          <p:cNvGrpSpPr/>
          <p:nvPr/>
        </p:nvGrpSpPr>
        <p:grpSpPr>
          <a:xfrm>
            <a:off x="-1588" y="5001879"/>
            <a:ext cx="9144000" cy="1940870"/>
            <a:chOff x="585788" y="3116731"/>
            <a:chExt cx="9144000" cy="1940870"/>
          </a:xfrm>
        </p:grpSpPr>
        <p:pic>
          <p:nvPicPr>
            <p:cNvPr id="4" name="Picture 6" descr="EU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1364" y="3116731"/>
              <a:ext cx="1830735" cy="122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585788" y="4411270"/>
              <a:ext cx="9144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2B35A2"/>
                  </a:solidFill>
                </a:rPr>
                <a:t>The Blue-Action project has </a:t>
              </a:r>
              <a:r>
                <a:rPr lang="en-US" dirty="0">
                  <a:solidFill>
                    <a:srgbClr val="2B35A2"/>
                  </a:solidFill>
                </a:rPr>
                <a:t>received funding from the European Union’s Horizon 2020 research and innovation </a:t>
              </a:r>
              <a:r>
                <a:rPr lang="en-US" dirty="0" err="1" smtClean="0">
                  <a:solidFill>
                    <a:srgbClr val="2B35A2"/>
                  </a:solidFill>
                </a:rPr>
                <a:t>programme</a:t>
              </a:r>
              <a:r>
                <a:rPr lang="en-US" dirty="0" smtClean="0">
                  <a:solidFill>
                    <a:srgbClr val="2B35A2"/>
                  </a:solidFill>
                </a:rPr>
                <a:t> under </a:t>
              </a:r>
              <a:r>
                <a:rPr lang="en-US" dirty="0">
                  <a:solidFill>
                    <a:srgbClr val="2B35A2"/>
                  </a:solidFill>
                </a:rPr>
                <a:t>grant agreement No </a:t>
              </a:r>
              <a:r>
                <a:rPr lang="de-DE" dirty="0" smtClean="0">
                  <a:solidFill>
                    <a:srgbClr val="2B35A2"/>
                  </a:solidFill>
                </a:rPr>
                <a:t>727852</a:t>
              </a:r>
              <a:endParaRPr lang="en-US" dirty="0">
                <a:solidFill>
                  <a:srgbClr val="2B35A2"/>
                </a:solidFill>
              </a:endParaRPr>
            </a:p>
          </p:txBody>
        </p:sp>
      </p:grp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912" y="-34725"/>
            <a:ext cx="5400000" cy="187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5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2351"/>
            <a:ext cx="6432950" cy="45683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850398"/>
            <a:ext cx="9180000" cy="400110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6FF08"/>
                </a:solidFill>
                <a:latin typeface="Arial"/>
                <a:cs typeface="Arial"/>
              </a:rPr>
              <a:t>Definition of a model skill score 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33124" y="4060952"/>
            <a:ext cx="3391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26AA"/>
                </a:solidFill>
              </a:rPr>
              <a:t>2</a:t>
            </a:r>
            <a:r>
              <a:rPr lang="en-US" dirty="0" smtClean="0">
                <a:solidFill>
                  <a:srgbClr val="0026AA"/>
                </a:solidFill>
              </a:rPr>
              <a:t>) The standard deviation </a:t>
            </a:r>
            <a:r>
              <a:rPr lang="en-US" dirty="0">
                <a:solidFill>
                  <a:srgbClr val="0026AA"/>
                </a:solidFill>
                <a:latin typeface="Symbol" charset="2"/>
                <a:cs typeface="Symbol" charset="2"/>
              </a:rPr>
              <a:t>s</a:t>
            </a:r>
            <a:r>
              <a:rPr lang="en-US" dirty="0" smtClean="0">
                <a:solidFill>
                  <a:srgbClr val="0026AA"/>
                </a:solidFill>
              </a:rPr>
              <a:t> is such that 67% of model results lies within the interval [-</a:t>
            </a:r>
            <a:r>
              <a:rPr lang="en-US" dirty="0" err="1" smtClean="0">
                <a:solidFill>
                  <a:srgbClr val="0026AA"/>
                </a:solidFill>
                <a:latin typeface="Symbol" charset="2"/>
                <a:cs typeface="Symbol" charset="2"/>
              </a:rPr>
              <a:t>s,s</a:t>
            </a:r>
            <a:r>
              <a:rPr lang="en-US" dirty="0" smtClean="0">
                <a:solidFill>
                  <a:srgbClr val="0026AA"/>
                </a:solidFill>
              </a:rPr>
              <a:t>]</a:t>
            </a:r>
            <a:endParaRPr lang="en-US" dirty="0">
              <a:solidFill>
                <a:srgbClr val="0026AA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7959" y="1755642"/>
            <a:ext cx="33917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 smtClean="0">
                <a:solidFill>
                  <a:srgbClr val="0026AA"/>
                </a:solidFill>
              </a:rPr>
              <a:t>Hp</a:t>
            </a:r>
            <a:r>
              <a:rPr lang="en-US" dirty="0" smtClean="0">
                <a:solidFill>
                  <a:srgbClr val="0026AA"/>
                </a:solidFill>
              </a:rPr>
              <a:t>:</a:t>
            </a:r>
          </a:p>
          <a:p>
            <a:pPr algn="just"/>
            <a:endParaRPr lang="en-US" dirty="0">
              <a:solidFill>
                <a:srgbClr val="0026AA"/>
              </a:solidFill>
            </a:endParaRPr>
          </a:p>
          <a:p>
            <a:pPr algn="just"/>
            <a:r>
              <a:rPr lang="en-US" dirty="0" smtClean="0">
                <a:solidFill>
                  <a:srgbClr val="0026AA"/>
                </a:solidFill>
              </a:rPr>
              <a:t>1) The probability that model results matches the reality follows a normal distribution</a:t>
            </a:r>
            <a:endParaRPr lang="en-US" dirty="0">
              <a:solidFill>
                <a:srgbClr val="0026AA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310190" y="2163530"/>
            <a:ext cx="350762" cy="0"/>
          </a:xfrm>
          <a:prstGeom prst="straightConnector1">
            <a:avLst/>
          </a:prstGeom>
          <a:ln>
            <a:solidFill>
              <a:srgbClr val="0026AA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656110" y="2163455"/>
            <a:ext cx="350762" cy="0"/>
          </a:xfrm>
          <a:prstGeom prst="straightConnector1">
            <a:avLst/>
          </a:prstGeom>
          <a:ln>
            <a:solidFill>
              <a:srgbClr val="0026AA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104568" y="1828212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6AA"/>
                </a:solidFill>
                <a:latin typeface="Symbol" charset="2"/>
                <a:cs typeface="Symbol" charset="2"/>
              </a:rPr>
              <a:t>-s</a:t>
            </a:r>
            <a:endParaRPr lang="en-US" dirty="0">
              <a:solidFill>
                <a:srgbClr val="0026AA"/>
              </a:solidFill>
              <a:latin typeface="Symbol" charset="2"/>
              <a:cs typeface="Symbol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89148" y="1823377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6AA"/>
                </a:solidFill>
                <a:latin typeface="Symbol" charset="2"/>
                <a:cs typeface="Symbol" charset="2"/>
              </a:rPr>
              <a:t>+s</a:t>
            </a:r>
            <a:endParaRPr lang="en-US" dirty="0">
              <a:solidFill>
                <a:srgbClr val="0026AA"/>
              </a:solidFill>
              <a:latin typeface="Symbol" charset="2"/>
              <a:cs typeface="Symbol" charset="2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5783099" y="3315519"/>
          <a:ext cx="2913374" cy="656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Equation" r:id="rId5" imgW="1803400" imgH="406400" progId="Equation.3">
                  <p:embed/>
                </p:oleObj>
              </mc:Choice>
              <mc:Fallback>
                <p:oleObj name="Equation" r:id="rId5" imgW="18034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83099" y="3315519"/>
                        <a:ext cx="2913374" cy="6565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5783099" y="3315519"/>
            <a:ext cx="3034330" cy="656535"/>
          </a:xfrm>
          <a:prstGeom prst="rect">
            <a:avLst/>
          </a:prstGeom>
          <a:noFill/>
          <a:ln w="25400">
            <a:solidFill>
              <a:srgbClr val="0026A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163113" y="5478580"/>
            <a:ext cx="1804122" cy="369332"/>
          </a:xfrm>
          <a:prstGeom prst="rect">
            <a:avLst/>
          </a:prstGeom>
          <a:solidFill>
            <a:srgbClr val="0026AA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6FF08"/>
                </a:solidFill>
              </a:rPr>
              <a:t>Stratification gap</a:t>
            </a:r>
            <a:endParaRPr lang="en-US" b="1" dirty="0">
              <a:solidFill>
                <a:srgbClr val="76FF08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-197063" y="3454154"/>
            <a:ext cx="1368070" cy="369332"/>
          </a:xfrm>
          <a:prstGeom prst="rect">
            <a:avLst/>
          </a:prstGeom>
          <a:solidFill>
            <a:srgbClr val="0026AA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6FF08"/>
                </a:solidFill>
              </a:rPr>
              <a:t>Skill score S</a:t>
            </a:r>
            <a:endParaRPr lang="en-US" b="1" dirty="0">
              <a:solidFill>
                <a:srgbClr val="76FF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05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r 5"/>
          <p:cNvGrpSpPr>
            <a:grpSpLocks noChangeAspect="1"/>
          </p:cNvGrpSpPr>
          <p:nvPr/>
        </p:nvGrpSpPr>
        <p:grpSpPr>
          <a:xfrm>
            <a:off x="3649338" y="1827369"/>
            <a:ext cx="5494662" cy="4322395"/>
            <a:chOff x="2401581" y="1717485"/>
            <a:chExt cx="7200000" cy="56639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1581" y="1720623"/>
              <a:ext cx="7200000" cy="5660762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4859979" y="3077476"/>
              <a:ext cx="1031874" cy="677664"/>
            </a:xfrm>
            <a:prstGeom prst="ellipse">
              <a:avLst/>
            </a:prstGeom>
            <a:noFill/>
            <a:ln w="38100">
              <a:solidFill>
                <a:srgbClr val="76FF08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508343" y="2658348"/>
              <a:ext cx="1492249" cy="562259"/>
            </a:xfrm>
            <a:prstGeom prst="ellipse">
              <a:avLst/>
            </a:prstGeom>
            <a:noFill/>
            <a:ln w="38100">
              <a:solidFill>
                <a:srgbClr val="76FF08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711956" y="1717485"/>
              <a:ext cx="6685930" cy="52428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SST trend normalized by global mean trend</a:t>
              </a:r>
              <a:endParaRPr lang="en-US" sz="2000" dirty="0"/>
            </a:p>
          </p:txBody>
        </p:sp>
      </p:grp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Ensemble </a:t>
            </a:r>
            <a:r>
              <a:rPr lang="fr-FR" sz="3600" dirty="0" err="1" smtClean="0"/>
              <a:t>mean</a:t>
            </a:r>
            <a:r>
              <a:rPr lang="fr-FR" sz="3600" dirty="0" smtClean="0"/>
              <a:t> and spread of SST </a:t>
            </a:r>
            <a:r>
              <a:rPr lang="fr-FR" sz="3600" dirty="0" err="1" smtClean="0"/>
              <a:t>from</a:t>
            </a:r>
            <a:r>
              <a:rPr lang="fr-FR" sz="3600" dirty="0" smtClean="0"/>
              <a:t> </a:t>
            </a:r>
            <a:r>
              <a:rPr lang="fr-FR" sz="3600" dirty="0"/>
              <a:t>CMIP5 </a:t>
            </a:r>
            <a:r>
              <a:rPr lang="fr-FR" sz="3600" dirty="0" smtClean="0"/>
              <a:t>model simulations </a:t>
            </a:r>
            <a:endParaRPr lang="fr-FR" sz="3600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79061" y="2110752"/>
            <a:ext cx="3487980" cy="4343400"/>
          </a:xfrm>
        </p:spPr>
        <p:txBody>
          <a:bodyPr/>
          <a:lstStyle/>
          <a:p>
            <a:pPr marL="0" indent="0" algn="just">
              <a:buNone/>
            </a:pPr>
            <a:r>
              <a:rPr lang="en-US" sz="2000" dirty="0"/>
              <a:t>Changes in SST are not uniform</a:t>
            </a:r>
            <a:r>
              <a:rPr lang="en-US" sz="2000" dirty="0" smtClean="0"/>
              <a:t>:</a:t>
            </a:r>
          </a:p>
          <a:p>
            <a:pPr algn="just"/>
            <a:r>
              <a:rPr lang="en-US" sz="2000" b="1" dirty="0" smtClean="0">
                <a:solidFill>
                  <a:srgbClr val="000000"/>
                </a:solidFill>
              </a:rPr>
              <a:t>amplified </a:t>
            </a:r>
            <a:r>
              <a:rPr lang="en-US" sz="2000" b="1" dirty="0">
                <a:solidFill>
                  <a:srgbClr val="000000"/>
                </a:solidFill>
              </a:rPr>
              <a:t>warming</a:t>
            </a:r>
            <a:r>
              <a:rPr lang="en-US" sz="2000" dirty="0">
                <a:solidFill>
                  <a:srgbClr val="000000"/>
                </a:solidFill>
              </a:rPr>
              <a:t> in </a:t>
            </a:r>
            <a:r>
              <a:rPr lang="en-US" sz="2000" b="1" dirty="0">
                <a:solidFill>
                  <a:srgbClr val="000000"/>
                </a:solidFill>
              </a:rPr>
              <a:t>Nordic </a:t>
            </a:r>
            <a:r>
              <a:rPr lang="en-US" sz="2000" b="1" dirty="0" smtClean="0">
                <a:solidFill>
                  <a:srgbClr val="000000"/>
                </a:solidFill>
              </a:rPr>
              <a:t>Seas</a:t>
            </a:r>
            <a:endParaRPr lang="en-US" sz="2000" dirty="0">
              <a:solidFill>
                <a:srgbClr val="000000"/>
              </a:solidFill>
            </a:endParaRPr>
          </a:p>
          <a:p>
            <a:pPr algn="just"/>
            <a:r>
              <a:rPr lang="en-US" sz="2000" dirty="0" smtClean="0"/>
              <a:t>Subdued warming in the subpolar gyre</a:t>
            </a:r>
            <a:endParaRPr lang="en-US" sz="20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042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1527"/>
            <a:ext cx="91440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660066"/>
                </a:solidFill>
              </a:rPr>
              <a:t>Conclusions and perspectives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9370" y="552084"/>
            <a:ext cx="8412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Need to consider </a:t>
            </a:r>
            <a:r>
              <a:rPr lang="en-US" dirty="0" smtClean="0"/>
              <a:t>the possibility of a SPG convection collapse for </a:t>
            </a:r>
            <a:r>
              <a:rPr lang="en-US" dirty="0"/>
              <a:t>more specific impact </a:t>
            </a:r>
            <a:r>
              <a:rPr lang="en-US" dirty="0" smtClean="0"/>
              <a:t>assessments (e.g. agriculture, water management, energy consumption etc.)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24" y="2377367"/>
            <a:ext cx="7753272" cy="3603600"/>
          </a:xfrm>
          <a:prstGeom prst="rect">
            <a:avLst/>
          </a:prstGeom>
        </p:spPr>
      </p:pic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049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eie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5435" y="34689500"/>
            <a:ext cx="6382853" cy="7930800"/>
          </a:xfrm>
          <a:prstGeom prst="rect">
            <a:avLst/>
          </a:prstGeom>
        </p:spPr>
      </p:pic>
      <p:pic>
        <p:nvPicPr>
          <p:cNvPr id="9" name="Picture 8" descr="weie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7835" y="34841900"/>
            <a:ext cx="6382853" cy="7930800"/>
          </a:xfrm>
          <a:prstGeom prst="rect">
            <a:avLst/>
          </a:prstGeom>
        </p:spPr>
      </p:pic>
      <p:pic>
        <p:nvPicPr>
          <p:cNvPr id="10" name="Picture 9" descr="weie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235" y="34994300"/>
            <a:ext cx="6382853" cy="79308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634868" y="1035594"/>
            <a:ext cx="3579565" cy="2576886"/>
            <a:chOff x="5017162" y="1918829"/>
            <a:chExt cx="3579565" cy="2576886"/>
          </a:xfrm>
        </p:grpSpPr>
        <p:grpSp>
          <p:nvGrpSpPr>
            <p:cNvPr id="13" name="Group 12"/>
            <p:cNvGrpSpPr/>
            <p:nvPr/>
          </p:nvGrpSpPr>
          <p:grpSpPr>
            <a:xfrm>
              <a:off x="7351127" y="1922204"/>
              <a:ext cx="1245600" cy="637200"/>
              <a:chOff x="7161207" y="1649240"/>
              <a:chExt cx="1245600" cy="637200"/>
            </a:xfrm>
          </p:grpSpPr>
          <p:sp>
            <p:nvSpPr>
              <p:cNvPr id="25" name="Curved Right Arrow 24"/>
              <p:cNvSpPr/>
              <p:nvPr/>
            </p:nvSpPr>
            <p:spPr>
              <a:xfrm>
                <a:off x="7161207" y="1711955"/>
                <a:ext cx="602222" cy="574485"/>
              </a:xfrm>
              <a:prstGeom prst="curvedRightArrow">
                <a:avLst/>
              </a:prstGeom>
              <a:solidFill>
                <a:srgbClr val="0026A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Curved Left Arrow 25"/>
              <p:cNvSpPr/>
              <p:nvPr/>
            </p:nvSpPr>
            <p:spPr>
              <a:xfrm>
                <a:off x="7804585" y="1649240"/>
                <a:ext cx="602222" cy="574485"/>
              </a:xfrm>
              <a:prstGeom prst="curvedLeftArrow">
                <a:avLst/>
              </a:prstGeom>
              <a:solidFill>
                <a:srgbClr val="0026AA"/>
              </a:solidFill>
              <a:ln>
                <a:noFill/>
              </a:ln>
              <a:effectLst/>
              <a:scene3d>
                <a:camera prst="orthographicFront">
                  <a:rot lat="1080000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5179705" y="1918829"/>
              <a:ext cx="1245600" cy="637200"/>
              <a:chOff x="4942305" y="1633997"/>
              <a:chExt cx="1245600" cy="637200"/>
            </a:xfrm>
          </p:grpSpPr>
          <p:sp>
            <p:nvSpPr>
              <p:cNvPr id="21" name="Curved Right Arrow 20"/>
              <p:cNvSpPr/>
              <p:nvPr/>
            </p:nvSpPr>
            <p:spPr>
              <a:xfrm>
                <a:off x="4942305" y="1696712"/>
                <a:ext cx="602222" cy="574485"/>
              </a:xfrm>
              <a:prstGeom prst="curvedRightArrow">
                <a:avLst/>
              </a:prstGeom>
              <a:solidFill>
                <a:srgbClr val="0026A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Curved Left Arrow 21"/>
              <p:cNvSpPr/>
              <p:nvPr/>
            </p:nvSpPr>
            <p:spPr>
              <a:xfrm>
                <a:off x="5585683" y="1633997"/>
                <a:ext cx="602222" cy="574485"/>
              </a:xfrm>
              <a:prstGeom prst="curvedLeftArrow">
                <a:avLst/>
              </a:prstGeom>
              <a:solidFill>
                <a:srgbClr val="0026AA"/>
              </a:solidFill>
              <a:ln>
                <a:noFill/>
              </a:ln>
              <a:effectLst/>
              <a:scene3d>
                <a:camera prst="orthographicFront">
                  <a:rot lat="1080000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Curved Right Arrow 22"/>
              <p:cNvSpPr>
                <a:spLocks/>
              </p:cNvSpPr>
              <p:nvPr/>
            </p:nvSpPr>
            <p:spPr>
              <a:xfrm>
                <a:off x="5188512" y="1860220"/>
                <a:ext cx="383209" cy="194071"/>
              </a:xfrm>
              <a:prstGeom prst="curvedRightArrow">
                <a:avLst/>
              </a:prstGeom>
              <a:solidFill>
                <a:srgbClr val="0026A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Curved Left Arrow 23"/>
              <p:cNvSpPr>
                <a:spLocks noChangeAspect="1"/>
              </p:cNvSpPr>
              <p:nvPr/>
            </p:nvSpPr>
            <p:spPr>
              <a:xfrm>
                <a:off x="5572076" y="1837621"/>
                <a:ext cx="328465" cy="194071"/>
              </a:xfrm>
              <a:prstGeom prst="curvedLeftArrow">
                <a:avLst/>
              </a:prstGeom>
              <a:solidFill>
                <a:srgbClr val="0026AA"/>
              </a:solidFill>
              <a:ln>
                <a:noFill/>
              </a:ln>
              <a:effectLst/>
              <a:scene3d>
                <a:camera prst="orthographicFront">
                  <a:rot lat="1080000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5" name="Up-Down Arrow 14"/>
            <p:cNvSpPr/>
            <p:nvPr/>
          </p:nvSpPr>
          <p:spPr>
            <a:xfrm>
              <a:off x="5641580" y="2493314"/>
              <a:ext cx="280694" cy="1171404"/>
            </a:xfrm>
            <a:prstGeom prst="upDownArrow">
              <a:avLst/>
            </a:prstGeom>
            <a:solidFill>
              <a:srgbClr val="0026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Up-Down Arrow 15"/>
            <p:cNvSpPr/>
            <p:nvPr/>
          </p:nvSpPr>
          <p:spPr>
            <a:xfrm>
              <a:off x="7813002" y="2472112"/>
              <a:ext cx="280694" cy="622672"/>
            </a:xfrm>
            <a:prstGeom prst="upDownArrow">
              <a:avLst/>
            </a:prstGeom>
            <a:solidFill>
              <a:srgbClr val="0026A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32287" y="3664718"/>
              <a:ext cx="109927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26AA"/>
                  </a:solidFill>
                </a:rPr>
                <a:t>strong </a:t>
              </a:r>
            </a:p>
            <a:p>
              <a:pPr algn="ctr"/>
              <a:r>
                <a:rPr lang="en-US" sz="1600" dirty="0">
                  <a:solidFill>
                    <a:srgbClr val="0026AA"/>
                  </a:solidFill>
                </a:rPr>
                <a:t>c</a:t>
              </a:r>
              <a:r>
                <a:rPr lang="en-US" sz="1600" dirty="0" smtClean="0">
                  <a:solidFill>
                    <a:srgbClr val="0026AA"/>
                  </a:solidFill>
                </a:rPr>
                <a:t>onvection</a:t>
              </a:r>
            </a:p>
            <a:p>
              <a:pPr algn="ctr"/>
              <a:endParaRPr lang="en-US" sz="1600" b="1" dirty="0" smtClean="0">
                <a:solidFill>
                  <a:srgbClr val="0026AA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403709" y="3119982"/>
              <a:ext cx="109927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26AA"/>
                  </a:solidFill>
                </a:rPr>
                <a:t>weak</a:t>
              </a:r>
            </a:p>
            <a:p>
              <a:pPr algn="ctr"/>
              <a:r>
                <a:rPr lang="en-US" sz="1600" dirty="0">
                  <a:solidFill>
                    <a:srgbClr val="0026AA"/>
                  </a:solidFill>
                </a:rPr>
                <a:t>c</a:t>
              </a:r>
              <a:r>
                <a:rPr lang="en-US" sz="1600" dirty="0" smtClean="0">
                  <a:solidFill>
                    <a:srgbClr val="0026AA"/>
                  </a:solidFill>
                </a:rPr>
                <a:t>onvection</a:t>
              </a:r>
            </a:p>
            <a:p>
              <a:pPr algn="ctr"/>
              <a:endParaRPr lang="en-US" sz="1600" b="1" dirty="0" smtClean="0">
                <a:solidFill>
                  <a:srgbClr val="0026AA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4506342" y="2869467"/>
              <a:ext cx="15448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26AA"/>
                  </a:solidFill>
                </a:rPr>
                <a:t>weak stratification</a:t>
              </a:r>
              <a:endParaRPr lang="en-US" sz="1400" b="1" dirty="0">
                <a:solidFill>
                  <a:srgbClr val="0026AA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6500239" y="2732138"/>
              <a:ext cx="15448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26AA"/>
                  </a:solidFill>
                </a:rPr>
                <a:t>strong stratification</a:t>
              </a:r>
              <a:endParaRPr lang="en-US" sz="1400" b="1" dirty="0">
                <a:solidFill>
                  <a:srgbClr val="0026AA"/>
                </a:solidFill>
              </a:endParaRPr>
            </a:p>
          </p:txBody>
        </p:sp>
      </p:grpSp>
      <p:sp>
        <p:nvSpPr>
          <p:cNvPr id="3" name="Left Brace 2"/>
          <p:cNvSpPr/>
          <p:nvPr/>
        </p:nvSpPr>
        <p:spPr>
          <a:xfrm>
            <a:off x="2201333" y="1035593"/>
            <a:ext cx="541867" cy="2266408"/>
          </a:xfrm>
          <a:prstGeom prst="leftBrace">
            <a:avLst/>
          </a:prstGeom>
          <a:ln w="38100">
            <a:solidFill>
              <a:srgbClr val="0015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Brace 26"/>
          <p:cNvSpPr/>
          <p:nvPr/>
        </p:nvSpPr>
        <p:spPr>
          <a:xfrm rot="10800000">
            <a:off x="6248409" y="1035594"/>
            <a:ext cx="541867" cy="1201153"/>
          </a:xfrm>
          <a:prstGeom prst="leftBrace">
            <a:avLst/>
          </a:prstGeom>
          <a:ln w="38100">
            <a:solidFill>
              <a:srgbClr val="0015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7872" y="1563893"/>
            <a:ext cx="1913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Deeper MLD:</a:t>
            </a:r>
          </a:p>
          <a:p>
            <a:r>
              <a:rPr lang="en-US" dirty="0"/>
              <a:t>h</a:t>
            </a:r>
            <a:r>
              <a:rPr lang="en-US" dirty="0" smtClean="0"/>
              <a:t>eat exchanges with atmosphere involving depths  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891875" y="1037619"/>
            <a:ext cx="2082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Shallower MLD:</a:t>
            </a:r>
          </a:p>
          <a:p>
            <a:r>
              <a:rPr lang="en-US" dirty="0"/>
              <a:t>h</a:t>
            </a:r>
            <a:r>
              <a:rPr lang="en-US" dirty="0" smtClean="0"/>
              <a:t>eat exchanges with atmosphere confined at surface 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0" y="-6852"/>
            <a:ext cx="9180000" cy="400110"/>
          </a:xfrm>
          <a:prstGeom prst="rect">
            <a:avLst/>
          </a:prstGeom>
          <a:solidFill>
            <a:srgbClr val="0015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Mechanisms of SST drop due to a SPG convection collapse</a:t>
            </a:r>
          </a:p>
        </p:txBody>
      </p:sp>
      <p:grpSp>
        <p:nvGrpSpPr>
          <p:cNvPr id="2" name="Grouper 1"/>
          <p:cNvGrpSpPr/>
          <p:nvPr/>
        </p:nvGrpSpPr>
        <p:grpSpPr>
          <a:xfrm>
            <a:off x="1313477" y="3506652"/>
            <a:ext cx="6435765" cy="2749101"/>
            <a:chOff x="1313477" y="3298308"/>
            <a:chExt cx="6435765" cy="2749101"/>
          </a:xfrm>
        </p:grpSpPr>
        <p:grpSp>
          <p:nvGrpSpPr>
            <p:cNvPr id="29" name="Group 28"/>
            <p:cNvGrpSpPr/>
            <p:nvPr/>
          </p:nvGrpSpPr>
          <p:grpSpPr>
            <a:xfrm>
              <a:off x="1313477" y="3298308"/>
              <a:ext cx="3422547" cy="2449733"/>
              <a:chOff x="1177246" y="99350"/>
              <a:chExt cx="3422547" cy="2449733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1177246" y="684125"/>
                <a:ext cx="3422547" cy="1465629"/>
                <a:chOff x="1565662" y="790618"/>
                <a:chExt cx="3422547" cy="1465629"/>
              </a:xfrm>
            </p:grpSpPr>
            <p:grpSp>
              <p:nvGrpSpPr>
                <p:cNvPr id="38" name="Group 37"/>
                <p:cNvGrpSpPr/>
                <p:nvPr/>
              </p:nvGrpSpPr>
              <p:grpSpPr>
                <a:xfrm>
                  <a:off x="1565662" y="790618"/>
                  <a:ext cx="3422547" cy="1465629"/>
                  <a:chOff x="3897683" y="544638"/>
                  <a:chExt cx="3422547" cy="1465629"/>
                </a:xfrm>
              </p:grpSpPr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6210619" y="989977"/>
                    <a:ext cx="1109611" cy="307777"/>
                  </a:xfrm>
                  <a:prstGeom prst="rect">
                    <a:avLst/>
                  </a:prstGeom>
                  <a:noFill/>
                  <a:ln w="25400">
                    <a:solidFill>
                      <a:srgbClr val="0026AA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rgbClr val="0026AA"/>
                        </a:solidFill>
                      </a:rPr>
                      <a:t>stratification </a:t>
                    </a:r>
                    <a:endParaRPr lang="en-US" sz="1400" dirty="0">
                      <a:solidFill>
                        <a:srgbClr val="0026AA"/>
                      </a:solidFill>
                    </a:endParaRPr>
                  </a:p>
                </p:txBody>
              </p:sp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6090125" y="1702490"/>
                    <a:ext cx="984953" cy="307777"/>
                  </a:xfrm>
                  <a:prstGeom prst="rect">
                    <a:avLst/>
                  </a:prstGeom>
                  <a:noFill/>
                  <a:ln w="25400">
                    <a:solidFill>
                      <a:srgbClr val="0026AA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rgbClr val="0026AA"/>
                        </a:solidFill>
                      </a:rPr>
                      <a:t>convection</a:t>
                    </a:r>
                    <a:endParaRPr lang="en-US" sz="1400" dirty="0">
                      <a:solidFill>
                        <a:srgbClr val="0026AA"/>
                      </a:solidFill>
                    </a:endParaRPr>
                  </a:p>
                </p:txBody>
              </p:sp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3897683" y="1696854"/>
                    <a:ext cx="1594872" cy="307777"/>
                  </a:xfrm>
                  <a:prstGeom prst="rect">
                    <a:avLst/>
                  </a:prstGeom>
                  <a:noFill/>
                  <a:ln w="25400">
                    <a:solidFill>
                      <a:srgbClr val="0026AA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rgbClr val="0026AA"/>
                        </a:solidFill>
                      </a:rPr>
                      <a:t>c</a:t>
                    </a:r>
                    <a:r>
                      <a:rPr lang="en-US" sz="1400" dirty="0" smtClean="0">
                        <a:solidFill>
                          <a:srgbClr val="0026AA"/>
                        </a:solidFill>
                      </a:rPr>
                      <a:t>yclonic circulation</a:t>
                    </a:r>
                  </a:p>
                </p:txBody>
              </p:sp>
              <p:cxnSp>
                <p:nvCxnSpPr>
                  <p:cNvPr id="43" name="Straight Arrow Connector 42"/>
                  <p:cNvCxnSpPr>
                    <a:stCxn id="40" idx="2"/>
                    <a:endCxn id="41" idx="0"/>
                  </p:cNvCxnSpPr>
                  <p:nvPr/>
                </p:nvCxnSpPr>
                <p:spPr>
                  <a:xfrm flipH="1">
                    <a:off x="6582602" y="1297754"/>
                    <a:ext cx="182823" cy="404736"/>
                  </a:xfrm>
                  <a:prstGeom prst="straightConnector1">
                    <a:avLst/>
                  </a:prstGeom>
                  <a:ln>
                    <a:solidFill>
                      <a:srgbClr val="0026AA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Arrow Connector 43"/>
                  <p:cNvCxnSpPr>
                    <a:stCxn id="41" idx="1"/>
                    <a:endCxn id="42" idx="3"/>
                  </p:cNvCxnSpPr>
                  <p:nvPr/>
                </p:nvCxnSpPr>
                <p:spPr>
                  <a:xfrm flipH="1" flipV="1">
                    <a:off x="5492555" y="1850743"/>
                    <a:ext cx="597570" cy="5636"/>
                  </a:xfrm>
                  <a:prstGeom prst="straightConnector1">
                    <a:avLst/>
                  </a:prstGeom>
                  <a:ln>
                    <a:solidFill>
                      <a:srgbClr val="0026AA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5221170" y="544638"/>
                    <a:ext cx="712492" cy="307777"/>
                  </a:xfrm>
                  <a:prstGeom prst="rect">
                    <a:avLst/>
                  </a:prstGeom>
                  <a:noFill/>
                  <a:ln w="25400">
                    <a:solidFill>
                      <a:srgbClr val="0026AA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rgbClr val="0026AA"/>
                        </a:solidFill>
                      </a:rPr>
                      <a:t>Salinity </a:t>
                    </a:r>
                    <a:endParaRPr lang="en-US" sz="1400" dirty="0">
                      <a:solidFill>
                        <a:srgbClr val="0026AA"/>
                      </a:solidFill>
                    </a:endParaRPr>
                  </a:p>
                </p:txBody>
              </p:sp>
              <p:cxnSp>
                <p:nvCxnSpPr>
                  <p:cNvPr id="46" name="Straight Arrow Connector 45"/>
                  <p:cNvCxnSpPr>
                    <a:stCxn id="45" idx="3"/>
                    <a:endCxn id="40" idx="0"/>
                  </p:cNvCxnSpPr>
                  <p:nvPr/>
                </p:nvCxnSpPr>
                <p:spPr>
                  <a:xfrm>
                    <a:off x="5933662" y="698527"/>
                    <a:ext cx="831763" cy="291450"/>
                  </a:xfrm>
                  <a:prstGeom prst="straightConnector1">
                    <a:avLst/>
                  </a:prstGeom>
                  <a:ln>
                    <a:solidFill>
                      <a:srgbClr val="0026AA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9" name="TextBox 38"/>
                <p:cNvSpPr txBox="1"/>
                <p:nvPr/>
              </p:nvSpPr>
              <p:spPr>
                <a:xfrm>
                  <a:off x="1779402" y="1235957"/>
                  <a:ext cx="941283" cy="307777"/>
                </a:xfrm>
                <a:prstGeom prst="rect">
                  <a:avLst/>
                </a:prstGeom>
                <a:noFill/>
                <a:ln w="25400">
                  <a:solidFill>
                    <a:srgbClr val="0026AA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0026AA"/>
                      </a:solidFill>
                    </a:rPr>
                    <a:t>s</a:t>
                  </a:r>
                  <a:r>
                    <a:rPr lang="en-US" sz="1400" dirty="0" smtClean="0">
                      <a:solidFill>
                        <a:srgbClr val="0026AA"/>
                      </a:solidFill>
                    </a:rPr>
                    <a:t>alt inflow</a:t>
                  </a:r>
                  <a:endParaRPr lang="en-US" sz="1400" dirty="0">
                    <a:solidFill>
                      <a:srgbClr val="0026AA"/>
                    </a:solidFill>
                  </a:endParaRPr>
                </a:p>
              </p:txBody>
            </p:sp>
          </p:grpSp>
          <p:cxnSp>
            <p:nvCxnSpPr>
              <p:cNvPr id="31" name="Straight Arrow Connector 30"/>
              <p:cNvCxnSpPr>
                <a:stCxn id="42" idx="0"/>
                <a:endCxn id="39" idx="2"/>
              </p:cNvCxnSpPr>
              <p:nvPr/>
            </p:nvCxnSpPr>
            <p:spPr>
              <a:xfrm flipH="1" flipV="1">
                <a:off x="1861628" y="1437241"/>
                <a:ext cx="113054" cy="399100"/>
              </a:xfrm>
              <a:prstGeom prst="straightConnector1">
                <a:avLst/>
              </a:prstGeom>
              <a:ln>
                <a:solidFill>
                  <a:srgbClr val="0026AA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>
                <a:stCxn id="39" idx="0"/>
                <a:endCxn id="45" idx="1"/>
              </p:cNvCxnSpPr>
              <p:nvPr/>
            </p:nvCxnSpPr>
            <p:spPr>
              <a:xfrm flipV="1">
                <a:off x="1861628" y="838014"/>
                <a:ext cx="639105" cy="291450"/>
              </a:xfrm>
              <a:prstGeom prst="straightConnector1">
                <a:avLst/>
              </a:prstGeom>
              <a:ln>
                <a:solidFill>
                  <a:srgbClr val="0026AA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2681051" y="99350"/>
                <a:ext cx="35741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solidFill>
                      <a:srgbClr val="0026AA"/>
                    </a:solidFill>
                  </a:rPr>
                  <a:t>-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912457" y="673021"/>
                <a:ext cx="36350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26AA"/>
                    </a:solidFill>
                  </a:rPr>
                  <a:t>+</a:t>
                </a:r>
                <a:endParaRPr lang="en-US" sz="2800" dirty="0">
                  <a:solidFill>
                    <a:srgbClr val="0026AA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698716" y="1779642"/>
                <a:ext cx="35741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solidFill>
                      <a:srgbClr val="0026AA"/>
                    </a:solidFill>
                  </a:rPr>
                  <a:t>-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788737" y="1771231"/>
                <a:ext cx="35741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solidFill>
                      <a:srgbClr val="0026AA"/>
                    </a:solidFill>
                  </a:rPr>
                  <a:t>-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597456" y="569453"/>
                <a:ext cx="35741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solidFill>
                      <a:srgbClr val="0026AA"/>
                    </a:solidFill>
                  </a:rPr>
                  <a:t>-</a:t>
                </a:r>
              </a:p>
            </p:txBody>
          </p:sp>
        </p:grpSp>
        <p:cxnSp>
          <p:nvCxnSpPr>
            <p:cNvPr id="47" name="Straight Arrow Connector 46"/>
            <p:cNvCxnSpPr>
              <a:stCxn id="41" idx="3"/>
              <a:endCxn id="48" idx="1"/>
            </p:cNvCxnSpPr>
            <p:nvPr/>
          </p:nvCxnSpPr>
          <p:spPr>
            <a:xfrm flipV="1">
              <a:off x="4490872" y="5192865"/>
              <a:ext cx="583270" cy="195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5074142" y="5038976"/>
              <a:ext cx="885804" cy="307777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threshold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54" name="Straight Arrow Connector 53"/>
            <p:cNvCxnSpPr>
              <a:endCxn id="55" idx="1"/>
            </p:cNvCxnSpPr>
            <p:nvPr/>
          </p:nvCxnSpPr>
          <p:spPr>
            <a:xfrm>
              <a:off x="5947246" y="5192863"/>
              <a:ext cx="642704" cy="392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6589950" y="5042897"/>
              <a:ext cx="1159292" cy="307777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MLD collapse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57" name="Straight Arrow Connector 56"/>
            <p:cNvCxnSpPr>
              <a:stCxn id="55" idx="2"/>
              <a:endCxn id="58" idx="0"/>
            </p:cNvCxnSpPr>
            <p:nvPr/>
          </p:nvCxnSpPr>
          <p:spPr>
            <a:xfrm>
              <a:off x="7169596" y="5350674"/>
              <a:ext cx="3680" cy="38895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6761451" y="5739632"/>
              <a:ext cx="823650" cy="307777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SST drop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grpSp>
          <p:nvGrpSpPr>
            <p:cNvPr id="67" name="Grouper 66"/>
            <p:cNvGrpSpPr>
              <a:grpSpLocks noChangeAspect="1"/>
            </p:cNvGrpSpPr>
            <p:nvPr/>
          </p:nvGrpSpPr>
          <p:grpSpPr>
            <a:xfrm>
              <a:off x="2717854" y="4255970"/>
              <a:ext cx="720000" cy="769441"/>
              <a:chOff x="11292701" y="-1543010"/>
              <a:chExt cx="899280" cy="961031"/>
            </a:xfrm>
          </p:grpSpPr>
          <p:sp>
            <p:nvSpPr>
              <p:cNvPr id="69" name="Ellipse 68"/>
              <p:cNvSpPr>
                <a:spLocks noChangeAspect="1"/>
              </p:cNvSpPr>
              <p:nvPr/>
            </p:nvSpPr>
            <p:spPr>
              <a:xfrm>
                <a:off x="11292701" y="-1495901"/>
                <a:ext cx="899280" cy="899891"/>
              </a:xfrm>
              <a:prstGeom prst="ellipse">
                <a:avLst/>
              </a:prstGeom>
              <a:noFill/>
              <a:ln w="5715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/>
              </a:p>
            </p:txBody>
          </p:sp>
          <p:cxnSp>
            <p:nvCxnSpPr>
              <p:cNvPr id="70" name="Connecteur droit avec flèche 69"/>
              <p:cNvCxnSpPr/>
              <p:nvPr/>
            </p:nvCxnSpPr>
            <p:spPr>
              <a:xfrm flipV="1">
                <a:off x="11303233" y="-1165984"/>
                <a:ext cx="6401" cy="179996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cteur droit avec flèche 70"/>
              <p:cNvCxnSpPr/>
              <p:nvPr/>
            </p:nvCxnSpPr>
            <p:spPr>
              <a:xfrm>
                <a:off x="12181921" y="-992848"/>
                <a:ext cx="0" cy="152400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ZoneTexte 71"/>
              <p:cNvSpPr txBox="1"/>
              <p:nvPr/>
            </p:nvSpPr>
            <p:spPr>
              <a:xfrm>
                <a:off x="11460359" y="-1543010"/>
                <a:ext cx="545375" cy="9610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400" b="1" dirty="0" smtClean="0">
                    <a:solidFill>
                      <a:srgbClr val="FF0000"/>
                    </a:solidFill>
                  </a:rPr>
                  <a:t>+</a:t>
                </a:r>
                <a:endParaRPr lang="en-GB" sz="4400" b="1" dirty="0"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9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6852"/>
            <a:ext cx="9180000" cy="400110"/>
          </a:xfrm>
          <a:prstGeom prst="rect">
            <a:avLst/>
          </a:prstGeom>
          <a:solidFill>
            <a:srgbClr val="0015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Mechanisms of SST drop due to an AMOC disruption</a:t>
            </a:r>
          </a:p>
        </p:txBody>
      </p:sp>
      <p:pic>
        <p:nvPicPr>
          <p:cNvPr id="8" name="Picture 7" descr="weie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5435" y="34689500"/>
            <a:ext cx="6382853" cy="7930800"/>
          </a:xfrm>
          <a:prstGeom prst="rect">
            <a:avLst/>
          </a:prstGeom>
        </p:spPr>
      </p:pic>
      <p:pic>
        <p:nvPicPr>
          <p:cNvPr id="9" name="Picture 8" descr="weie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7835" y="34841900"/>
            <a:ext cx="6382853" cy="7930800"/>
          </a:xfrm>
          <a:prstGeom prst="rect">
            <a:avLst/>
          </a:prstGeom>
        </p:spPr>
      </p:pic>
      <p:pic>
        <p:nvPicPr>
          <p:cNvPr id="10" name="Picture 9" descr="weie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235" y="34994300"/>
            <a:ext cx="6382853" cy="7930800"/>
          </a:xfrm>
          <a:prstGeom prst="rect">
            <a:avLst/>
          </a:prstGeom>
        </p:spPr>
      </p:pic>
      <p:cxnSp>
        <p:nvCxnSpPr>
          <p:cNvPr id="47" name="Straight Arrow Connector 46"/>
          <p:cNvCxnSpPr>
            <a:stCxn id="79" idx="3"/>
            <a:endCxn id="48" idx="1"/>
          </p:cNvCxnSpPr>
          <p:nvPr/>
        </p:nvCxnSpPr>
        <p:spPr>
          <a:xfrm flipV="1">
            <a:off x="3582689" y="5180454"/>
            <a:ext cx="600203" cy="43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182892" y="5026565"/>
            <a:ext cx="885804" cy="30777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threshold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54" name="Straight Arrow Connector 53"/>
          <p:cNvCxnSpPr>
            <a:stCxn id="48" idx="3"/>
            <a:endCxn id="55" idx="1"/>
          </p:cNvCxnSpPr>
          <p:nvPr/>
        </p:nvCxnSpPr>
        <p:spPr>
          <a:xfrm flipV="1">
            <a:off x="5068696" y="5179854"/>
            <a:ext cx="630004" cy="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5698700" y="5025965"/>
            <a:ext cx="1313180" cy="30777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NADW collapse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57" name="Straight Arrow Connector 56"/>
          <p:cNvCxnSpPr>
            <a:stCxn id="55" idx="3"/>
            <a:endCxn id="58" idx="1"/>
          </p:cNvCxnSpPr>
          <p:nvPr/>
        </p:nvCxnSpPr>
        <p:spPr>
          <a:xfrm>
            <a:off x="7011880" y="5179854"/>
            <a:ext cx="588286" cy="49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600166" y="5030878"/>
            <a:ext cx="1427920" cy="30777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AMOC shutdown</a:t>
            </a:r>
            <a:endParaRPr lang="en-US" sz="1400" dirty="0">
              <a:solidFill>
                <a:srgbClr val="FF0000"/>
              </a:solidFill>
            </a:endParaRPr>
          </a:p>
        </p:txBody>
      </p:sp>
      <p:grpSp>
        <p:nvGrpSpPr>
          <p:cNvPr id="49" name="Group 48"/>
          <p:cNvGrpSpPr>
            <a:grpSpLocks noChangeAspect="1"/>
          </p:cNvGrpSpPr>
          <p:nvPr/>
        </p:nvGrpSpPr>
        <p:grpSpPr>
          <a:xfrm>
            <a:off x="363532" y="835201"/>
            <a:ext cx="4144603" cy="2700000"/>
            <a:chOff x="116663" y="1046350"/>
            <a:chExt cx="4426226" cy="2700000"/>
          </a:xfrm>
        </p:grpSpPr>
        <p:grpSp>
          <p:nvGrpSpPr>
            <p:cNvPr id="50" name="Gruppo 77"/>
            <p:cNvGrpSpPr/>
            <p:nvPr/>
          </p:nvGrpSpPr>
          <p:grpSpPr>
            <a:xfrm>
              <a:off x="116663" y="1046350"/>
              <a:ext cx="4426226" cy="2700000"/>
              <a:chOff x="539552" y="1268760"/>
              <a:chExt cx="4426226" cy="2700000"/>
            </a:xfrm>
          </p:grpSpPr>
          <p:pic>
            <p:nvPicPr>
              <p:cNvPr id="63" name="Picture 3" descr="C:\Users\utente\Desktop\figure presentazione\moc_revised_strong - Copia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39552" y="1268760"/>
                <a:ext cx="4426226" cy="2700000"/>
              </a:xfrm>
              <a:prstGeom prst="rect">
                <a:avLst/>
              </a:prstGeom>
              <a:noFill/>
            </p:spPr>
          </p:pic>
          <p:cxnSp>
            <p:nvCxnSpPr>
              <p:cNvPr id="64" name="Connettore 1 71"/>
              <p:cNvCxnSpPr/>
              <p:nvPr/>
            </p:nvCxnSpPr>
            <p:spPr>
              <a:xfrm flipV="1">
                <a:off x="539552" y="1700808"/>
                <a:ext cx="0" cy="194421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ttore 1 72"/>
              <p:cNvCxnSpPr/>
              <p:nvPr/>
            </p:nvCxnSpPr>
            <p:spPr>
              <a:xfrm flipV="1">
                <a:off x="4355976" y="1700808"/>
                <a:ext cx="0" cy="194421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ttore 1 74"/>
              <p:cNvCxnSpPr/>
              <p:nvPr/>
            </p:nvCxnSpPr>
            <p:spPr>
              <a:xfrm>
                <a:off x="539552" y="3645024"/>
                <a:ext cx="3816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CasellaDiTesto 81"/>
            <p:cNvSpPr txBox="1"/>
            <p:nvPr/>
          </p:nvSpPr>
          <p:spPr>
            <a:xfrm>
              <a:off x="1739253" y="1520589"/>
              <a:ext cx="215277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            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warmer</a:t>
              </a:r>
            </a:p>
            <a:p>
              <a:r>
                <a:rPr lang="en-US" sz="1400" b="1" dirty="0">
                  <a:solidFill>
                    <a:srgbClr val="FF0000"/>
                  </a:solidFill>
                </a:rPr>
                <a:t> 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                 salty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52" name="CasellaDiTesto 82"/>
            <p:cNvSpPr txBox="1"/>
            <p:nvPr/>
          </p:nvSpPr>
          <p:spPr>
            <a:xfrm>
              <a:off x="2445158" y="2342975"/>
              <a:ext cx="6951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26AA"/>
                  </a:solidFill>
                </a:rPr>
                <a:t>colder</a:t>
              </a:r>
              <a:endParaRPr lang="en-US" sz="1400" b="1" dirty="0">
                <a:solidFill>
                  <a:srgbClr val="0026AA"/>
                </a:solidFill>
              </a:endParaRPr>
            </a:p>
          </p:txBody>
        </p:sp>
        <p:sp>
          <p:nvSpPr>
            <p:cNvPr id="53" name="CasellaDiTesto 87"/>
            <p:cNvSpPr txBox="1"/>
            <p:nvPr/>
          </p:nvSpPr>
          <p:spPr>
            <a:xfrm>
              <a:off x="828804" y="2918558"/>
              <a:ext cx="8682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AABW</a:t>
              </a:r>
              <a:endParaRPr lang="en-US" b="1" dirty="0">
                <a:solidFill>
                  <a:srgbClr val="7030A0"/>
                </a:solidFill>
              </a:endParaRPr>
            </a:p>
          </p:txBody>
        </p:sp>
        <p:sp>
          <p:nvSpPr>
            <p:cNvPr id="56" name="CasellaDiTesto 88"/>
            <p:cNvSpPr txBox="1"/>
            <p:nvPr/>
          </p:nvSpPr>
          <p:spPr>
            <a:xfrm>
              <a:off x="3068991" y="2693242"/>
              <a:ext cx="8956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NADW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59" name="CasellaDiTesto 104"/>
            <p:cNvSpPr txBox="1"/>
            <p:nvPr/>
          </p:nvSpPr>
          <p:spPr>
            <a:xfrm>
              <a:off x="116663" y="3422142"/>
              <a:ext cx="2853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</a:t>
              </a:r>
            </a:p>
          </p:txBody>
        </p:sp>
        <p:sp>
          <p:nvSpPr>
            <p:cNvPr id="60" name="CasellaDiTesto 105"/>
            <p:cNvSpPr txBox="1"/>
            <p:nvPr/>
          </p:nvSpPr>
          <p:spPr>
            <a:xfrm>
              <a:off x="3656217" y="3422142"/>
              <a:ext cx="3209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</a:t>
              </a:r>
              <a:endParaRPr lang="en-US" sz="1400" dirty="0"/>
            </a:p>
          </p:txBody>
        </p:sp>
        <p:cxnSp>
          <p:nvCxnSpPr>
            <p:cNvPr id="61" name="Connettore 1 36"/>
            <p:cNvCxnSpPr/>
            <p:nvPr/>
          </p:nvCxnSpPr>
          <p:spPr>
            <a:xfrm>
              <a:off x="116663" y="2261194"/>
              <a:ext cx="3816424" cy="0"/>
            </a:xfrm>
            <a:prstGeom prst="line">
              <a:avLst/>
            </a:prstGeom>
            <a:ln w="1905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42"/>
            <p:cNvCxnSpPr/>
            <p:nvPr/>
          </p:nvCxnSpPr>
          <p:spPr>
            <a:xfrm>
              <a:off x="116663" y="1469106"/>
              <a:ext cx="3816424" cy="0"/>
            </a:xfrm>
            <a:prstGeom prst="line">
              <a:avLst/>
            </a:prstGeom>
            <a:ln w="1905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472596" y="3250523"/>
            <a:ext cx="3110093" cy="2462309"/>
            <a:chOff x="1390986" y="99350"/>
            <a:chExt cx="3110093" cy="2462309"/>
          </a:xfrm>
        </p:grpSpPr>
        <p:grpSp>
          <p:nvGrpSpPr>
            <p:cNvPr id="68" name="Group 67"/>
            <p:cNvGrpSpPr/>
            <p:nvPr/>
          </p:nvGrpSpPr>
          <p:grpSpPr>
            <a:xfrm>
              <a:off x="1390986" y="684125"/>
              <a:ext cx="3110093" cy="1503357"/>
              <a:chOff x="1779402" y="790618"/>
              <a:chExt cx="3110093" cy="1503357"/>
            </a:xfrm>
          </p:grpSpPr>
          <p:grpSp>
            <p:nvGrpSpPr>
              <p:cNvPr id="76" name="Group 75"/>
              <p:cNvGrpSpPr/>
              <p:nvPr/>
            </p:nvGrpSpPr>
            <p:grpSpPr>
              <a:xfrm>
                <a:off x="2219458" y="790618"/>
                <a:ext cx="2670037" cy="1503357"/>
                <a:chOff x="4551479" y="544638"/>
                <a:chExt cx="2670037" cy="1503357"/>
              </a:xfrm>
            </p:grpSpPr>
            <p:sp>
              <p:nvSpPr>
                <p:cNvPr id="78" name="TextBox 77"/>
                <p:cNvSpPr txBox="1"/>
                <p:nvPr/>
              </p:nvSpPr>
              <p:spPr>
                <a:xfrm>
                  <a:off x="6047170" y="989977"/>
                  <a:ext cx="1109611" cy="307777"/>
                </a:xfrm>
                <a:prstGeom prst="rect">
                  <a:avLst/>
                </a:prstGeom>
                <a:noFill/>
                <a:ln w="25400">
                  <a:solidFill>
                    <a:srgbClr val="0026AA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0026AA"/>
                      </a:solidFill>
                    </a:rPr>
                    <a:t>stratification </a:t>
                  </a:r>
                  <a:endParaRPr lang="en-US" sz="1400" dirty="0">
                    <a:solidFill>
                      <a:srgbClr val="0026AA"/>
                    </a:solidFill>
                  </a:endParaRPr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5775800" y="1740218"/>
                  <a:ext cx="1445716" cy="307777"/>
                </a:xfrm>
                <a:prstGeom prst="rect">
                  <a:avLst/>
                </a:prstGeom>
                <a:noFill/>
                <a:ln w="25400">
                  <a:solidFill>
                    <a:srgbClr val="0026AA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0026AA"/>
                      </a:solidFill>
                    </a:rPr>
                    <a:t>NADW formation</a:t>
                  </a:r>
                  <a:endParaRPr lang="en-US" sz="1400" dirty="0">
                    <a:solidFill>
                      <a:srgbClr val="0026AA"/>
                    </a:solidFill>
                  </a:endParaRPr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4551479" y="1734582"/>
                  <a:ext cx="797436" cy="307777"/>
                </a:xfrm>
                <a:prstGeom prst="rect">
                  <a:avLst/>
                </a:prstGeom>
                <a:noFill/>
                <a:ln w="25400">
                  <a:solidFill>
                    <a:srgbClr val="0026AA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0026AA"/>
                      </a:solidFill>
                    </a:rPr>
                    <a:t>AMOC</a:t>
                  </a:r>
                </a:p>
              </p:txBody>
            </p:sp>
            <p:cxnSp>
              <p:nvCxnSpPr>
                <p:cNvPr id="81" name="Straight Arrow Connector 80"/>
                <p:cNvCxnSpPr>
                  <a:stCxn id="78" idx="2"/>
                  <a:endCxn id="79" idx="0"/>
                </p:cNvCxnSpPr>
                <p:nvPr/>
              </p:nvCxnSpPr>
              <p:spPr>
                <a:xfrm flipH="1">
                  <a:off x="6498658" y="1297754"/>
                  <a:ext cx="103318" cy="442464"/>
                </a:xfrm>
                <a:prstGeom prst="straightConnector1">
                  <a:avLst/>
                </a:prstGeom>
                <a:ln>
                  <a:solidFill>
                    <a:srgbClr val="0026AA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Arrow Connector 81"/>
                <p:cNvCxnSpPr>
                  <a:stCxn id="79" idx="1"/>
                  <a:endCxn id="80" idx="3"/>
                </p:cNvCxnSpPr>
                <p:nvPr/>
              </p:nvCxnSpPr>
              <p:spPr>
                <a:xfrm flipH="1" flipV="1">
                  <a:off x="5348915" y="1888471"/>
                  <a:ext cx="426885" cy="5636"/>
                </a:xfrm>
                <a:prstGeom prst="straightConnector1">
                  <a:avLst/>
                </a:prstGeom>
                <a:ln>
                  <a:solidFill>
                    <a:srgbClr val="0026AA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3" name="TextBox 82"/>
                <p:cNvSpPr txBox="1"/>
                <p:nvPr/>
              </p:nvSpPr>
              <p:spPr>
                <a:xfrm>
                  <a:off x="5221170" y="544638"/>
                  <a:ext cx="712492" cy="307777"/>
                </a:xfrm>
                <a:prstGeom prst="rect">
                  <a:avLst/>
                </a:prstGeom>
                <a:noFill/>
                <a:ln w="25400">
                  <a:solidFill>
                    <a:srgbClr val="0026AA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0026AA"/>
                      </a:solidFill>
                    </a:rPr>
                    <a:t>Salinity </a:t>
                  </a:r>
                  <a:endParaRPr lang="en-US" sz="1400" dirty="0">
                    <a:solidFill>
                      <a:srgbClr val="0026AA"/>
                    </a:solidFill>
                  </a:endParaRPr>
                </a:p>
              </p:txBody>
            </p:sp>
            <p:cxnSp>
              <p:nvCxnSpPr>
                <p:cNvPr id="84" name="Straight Arrow Connector 83"/>
                <p:cNvCxnSpPr>
                  <a:stCxn id="83" idx="3"/>
                  <a:endCxn id="78" idx="0"/>
                </p:cNvCxnSpPr>
                <p:nvPr/>
              </p:nvCxnSpPr>
              <p:spPr>
                <a:xfrm>
                  <a:off x="5933662" y="698527"/>
                  <a:ext cx="668314" cy="291450"/>
                </a:xfrm>
                <a:prstGeom prst="straightConnector1">
                  <a:avLst/>
                </a:prstGeom>
                <a:ln>
                  <a:solidFill>
                    <a:srgbClr val="0026AA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7" name="TextBox 76"/>
              <p:cNvSpPr txBox="1"/>
              <p:nvPr/>
            </p:nvSpPr>
            <p:spPr>
              <a:xfrm>
                <a:off x="1779402" y="1198229"/>
                <a:ext cx="1425816" cy="523220"/>
              </a:xfrm>
              <a:prstGeom prst="rect">
                <a:avLst/>
              </a:prstGeom>
              <a:noFill/>
              <a:ln w="25400">
                <a:solidFill>
                  <a:srgbClr val="0026AA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rgbClr val="0026AA"/>
                    </a:solidFill>
                  </a:rPr>
                  <a:t>Northward</a:t>
                </a:r>
              </a:p>
              <a:p>
                <a:pPr algn="ctr"/>
                <a:r>
                  <a:rPr lang="en-US" sz="1400" dirty="0">
                    <a:solidFill>
                      <a:srgbClr val="0026AA"/>
                    </a:solidFill>
                  </a:rPr>
                  <a:t>s</a:t>
                </a:r>
                <a:r>
                  <a:rPr lang="en-US" sz="1400" dirty="0" smtClean="0">
                    <a:solidFill>
                      <a:srgbClr val="0026AA"/>
                    </a:solidFill>
                  </a:rPr>
                  <a:t>alinity transport</a:t>
                </a:r>
                <a:endParaRPr lang="en-US" sz="1400" dirty="0">
                  <a:solidFill>
                    <a:srgbClr val="0026AA"/>
                  </a:solidFill>
                </a:endParaRPr>
              </a:p>
            </p:txBody>
          </p:sp>
        </p:grpSp>
        <p:cxnSp>
          <p:nvCxnSpPr>
            <p:cNvPr id="69" name="Straight Arrow Connector 68"/>
            <p:cNvCxnSpPr>
              <a:stCxn id="80" idx="0"/>
              <a:endCxn id="77" idx="2"/>
            </p:cNvCxnSpPr>
            <p:nvPr/>
          </p:nvCxnSpPr>
          <p:spPr>
            <a:xfrm flipH="1" flipV="1">
              <a:off x="2103894" y="1614956"/>
              <a:ext cx="125866" cy="259113"/>
            </a:xfrm>
            <a:prstGeom prst="straightConnector1">
              <a:avLst/>
            </a:prstGeom>
            <a:ln>
              <a:solidFill>
                <a:srgbClr val="0026AA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77" idx="0"/>
              <a:endCxn id="83" idx="1"/>
            </p:cNvCxnSpPr>
            <p:nvPr/>
          </p:nvCxnSpPr>
          <p:spPr>
            <a:xfrm flipV="1">
              <a:off x="2103894" y="838014"/>
              <a:ext cx="396839" cy="253722"/>
            </a:xfrm>
            <a:prstGeom prst="straightConnector1">
              <a:avLst/>
            </a:prstGeom>
            <a:ln>
              <a:solidFill>
                <a:srgbClr val="0026AA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2748783" y="99350"/>
              <a:ext cx="35741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0026AA"/>
                  </a:solidFill>
                </a:rPr>
                <a:t>-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774154" y="685597"/>
              <a:ext cx="3635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0026AA"/>
                  </a:solidFill>
                </a:rPr>
                <a:t>+</a:t>
              </a:r>
              <a:endParaRPr lang="en-US" sz="2800" dirty="0">
                <a:solidFill>
                  <a:srgbClr val="0026AA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585559" y="1792218"/>
              <a:ext cx="35741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rgbClr val="0026AA"/>
                  </a:solidFill>
                </a:rPr>
                <a:t>-</a:t>
              </a:r>
              <a:endParaRPr lang="en-US" sz="4400" dirty="0">
                <a:solidFill>
                  <a:srgbClr val="0026AA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065343" y="1783807"/>
              <a:ext cx="35741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0026AA"/>
                  </a:solidFill>
                </a:rPr>
                <a:t>-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823770" y="569453"/>
              <a:ext cx="35741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0026AA"/>
                  </a:solidFill>
                </a:rPr>
                <a:t>-</a:t>
              </a:r>
            </a:p>
          </p:txBody>
        </p:sp>
      </p:grpSp>
      <p:cxnSp>
        <p:nvCxnSpPr>
          <p:cNvPr id="92" name="Straight Arrow Connector 91"/>
          <p:cNvCxnSpPr>
            <a:stCxn id="58" idx="2"/>
            <a:endCxn id="93" idx="0"/>
          </p:cNvCxnSpPr>
          <p:nvPr/>
        </p:nvCxnSpPr>
        <p:spPr>
          <a:xfrm flipH="1">
            <a:off x="8314025" y="5338655"/>
            <a:ext cx="101" cy="4009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7902200" y="5739632"/>
            <a:ext cx="823650" cy="30777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SST drop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85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833" y="119803"/>
            <a:ext cx="8479663" cy="634782"/>
          </a:xfrm>
        </p:spPr>
        <p:txBody>
          <a:bodyPr/>
          <a:lstStyle/>
          <a:p>
            <a:r>
              <a:rPr lang="fr-FR" sz="3600" dirty="0" smtClean="0"/>
              <a:t>A cold blob in the </a:t>
            </a:r>
            <a:r>
              <a:rPr lang="fr-FR" sz="3600" dirty="0" err="1" smtClean="0"/>
              <a:t>North</a:t>
            </a:r>
            <a:r>
              <a:rPr lang="fr-FR" sz="3600" dirty="0" smtClean="0"/>
              <a:t> Atlantic?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9039" y="1218630"/>
            <a:ext cx="4645737" cy="4785422"/>
          </a:xfrm>
        </p:spPr>
        <p:txBody>
          <a:bodyPr/>
          <a:lstStyle/>
          <a:p>
            <a:r>
              <a:rPr lang="fr-FR" sz="2000" dirty="0" err="1" smtClean="0"/>
              <a:t>Warming</a:t>
            </a:r>
            <a:r>
              <a:rPr lang="fr-FR" sz="2000" dirty="0" smtClean="0"/>
              <a:t> </a:t>
            </a:r>
            <a:r>
              <a:rPr lang="fr-FR" sz="2000" dirty="0" err="1" smtClean="0"/>
              <a:t>hole</a:t>
            </a:r>
            <a:r>
              <a:rPr lang="fr-FR" sz="2000" dirty="0" smtClean="0"/>
              <a:t> in the </a:t>
            </a:r>
            <a:r>
              <a:rPr lang="fr-FR" sz="2000" dirty="0" err="1" smtClean="0"/>
              <a:t>North</a:t>
            </a:r>
            <a:r>
              <a:rPr lang="fr-FR" sz="2000" dirty="0" smtClean="0"/>
              <a:t> Atlantic over the 20th </a:t>
            </a:r>
            <a:r>
              <a:rPr lang="fr-FR" sz="2000" dirty="0" err="1" smtClean="0"/>
              <a:t>century</a:t>
            </a:r>
            <a:endParaRPr lang="fr-FR" sz="2000" dirty="0" smtClean="0"/>
          </a:p>
          <a:p>
            <a:r>
              <a:rPr lang="fr-FR" sz="2000" dirty="0"/>
              <a:t>A</a:t>
            </a:r>
            <a:r>
              <a:rPr lang="fr-FR" sz="2000" dirty="0" smtClean="0"/>
              <a:t>brupt SST variations in the </a:t>
            </a:r>
            <a:r>
              <a:rPr lang="fr-FR" sz="2000" dirty="0" err="1" smtClean="0"/>
              <a:t>subpolar</a:t>
            </a:r>
            <a:r>
              <a:rPr lang="fr-FR" sz="2000" dirty="0" smtClean="0"/>
              <a:t> </a:t>
            </a:r>
            <a:r>
              <a:rPr lang="fr-FR" sz="2000" dirty="0" err="1" smtClean="0"/>
              <a:t>gyre</a:t>
            </a:r>
            <a:r>
              <a:rPr lang="fr-FR" sz="2000" dirty="0" smtClean="0"/>
              <a:t> (Thompson et al. 2010)</a:t>
            </a:r>
          </a:p>
          <a:p>
            <a:r>
              <a:rPr lang="fr-FR" sz="2000" dirty="0" err="1" smtClean="0"/>
              <a:t>Robson</a:t>
            </a:r>
            <a:r>
              <a:rPr lang="fr-FR" sz="2000" dirty="0" smtClean="0"/>
              <a:t> et al. (2016): </a:t>
            </a:r>
            <a:r>
              <a:rPr lang="fr-FR" sz="2000" dirty="0" err="1" smtClean="0"/>
              <a:t>link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</a:t>
            </a:r>
            <a:r>
              <a:rPr lang="fr-FR" sz="2000" dirty="0" err="1" smtClean="0"/>
              <a:t>anomalous</a:t>
            </a:r>
            <a:r>
              <a:rPr lang="fr-FR" sz="2000" dirty="0" smtClean="0"/>
              <a:t> surface </a:t>
            </a:r>
            <a:r>
              <a:rPr lang="fr-FR" sz="2000" dirty="0" err="1" smtClean="0"/>
              <a:t>heat</a:t>
            </a:r>
            <a:r>
              <a:rPr lang="fr-FR" sz="2000" dirty="0" smtClean="0"/>
              <a:t> flux and Labrador </a:t>
            </a:r>
            <a:r>
              <a:rPr lang="fr-FR" sz="2000" dirty="0" err="1" smtClean="0"/>
              <a:t>Sea</a:t>
            </a:r>
            <a:r>
              <a:rPr lang="fr-FR" sz="2000" dirty="0" smtClean="0"/>
              <a:t> convection</a:t>
            </a:r>
            <a:endParaRPr lang="fr-FR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8826"/>
            <a:ext cx="5292000" cy="2547693"/>
          </a:xfrm>
          <a:prstGeom prst="rect">
            <a:avLst/>
          </a:prstGeom>
        </p:spPr>
      </p:pic>
      <p:grpSp>
        <p:nvGrpSpPr>
          <p:cNvPr id="21" name="Grouper 20"/>
          <p:cNvGrpSpPr/>
          <p:nvPr/>
        </p:nvGrpSpPr>
        <p:grpSpPr>
          <a:xfrm>
            <a:off x="4933184" y="1105440"/>
            <a:ext cx="4441041" cy="3079778"/>
            <a:chOff x="4933184" y="1105440"/>
            <a:chExt cx="4441041" cy="3079778"/>
          </a:xfrm>
        </p:grpSpPr>
        <p:pic>
          <p:nvPicPr>
            <p:cNvPr id="6" name="Image 5" descr="ltered wg1 spm fig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3184" y="1105440"/>
              <a:ext cx="4255561" cy="30128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ZoneTexte 7"/>
            <p:cNvSpPr txBox="1"/>
            <p:nvPr/>
          </p:nvSpPr>
          <p:spPr>
            <a:xfrm>
              <a:off x="5043695" y="1218630"/>
              <a:ext cx="4150369" cy="25391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smtClean="0"/>
                <a:t>Trend (1901-2012) in surface temperature from HadCRUT4</a:t>
              </a:r>
              <a:endParaRPr lang="en-GB" sz="1050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7961932" y="3846664"/>
              <a:ext cx="14122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smtClean="0"/>
                <a:t>IPCC. 2013</a:t>
              </a:r>
              <a:endParaRPr lang="en-GB" sz="1600"/>
            </a:p>
          </p:txBody>
        </p:sp>
      </p:grpSp>
      <p:grpSp>
        <p:nvGrpSpPr>
          <p:cNvPr id="22" name="Grouper 21"/>
          <p:cNvGrpSpPr/>
          <p:nvPr/>
        </p:nvGrpSpPr>
        <p:grpSpPr>
          <a:xfrm>
            <a:off x="5525239" y="1674206"/>
            <a:ext cx="3618761" cy="5183794"/>
            <a:chOff x="9532724" y="1674206"/>
            <a:chExt cx="3618761" cy="5183794"/>
          </a:xfrm>
        </p:grpSpPr>
        <p:sp>
          <p:nvSpPr>
            <p:cNvPr id="18" name="ZoneTexte 17"/>
            <p:cNvSpPr txBox="1"/>
            <p:nvPr/>
          </p:nvSpPr>
          <p:spPr>
            <a:xfrm>
              <a:off x="9532724" y="4143463"/>
              <a:ext cx="36000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/>
                <a:t>SST in  SPG (50</a:t>
              </a:r>
              <a:r>
                <a:rPr lang="fr-FR" sz="1100" baseline="30000" dirty="0"/>
                <a:t>o</a:t>
              </a:r>
              <a:r>
                <a:rPr lang="fr-FR" sz="1100" dirty="0" smtClean="0"/>
                <a:t>-20</a:t>
              </a:r>
              <a:r>
                <a:rPr lang="fr-FR" sz="1100" baseline="30000" dirty="0" smtClean="0"/>
                <a:t>o</a:t>
              </a:r>
              <a:r>
                <a:rPr lang="fr-FR" sz="1100" dirty="0" smtClean="0"/>
                <a:t>W; 45</a:t>
              </a:r>
              <a:r>
                <a:rPr lang="fr-FR" sz="1100" baseline="30000" dirty="0" smtClean="0"/>
                <a:t>o</a:t>
              </a:r>
              <a:r>
                <a:rPr lang="fr-FR" sz="1100" dirty="0" smtClean="0"/>
                <a:t>-62</a:t>
              </a:r>
              <a:r>
                <a:rPr lang="fr-FR" sz="1100" baseline="30000" dirty="0"/>
                <a:t>o</a:t>
              </a:r>
              <a:r>
                <a:rPr lang="fr-FR" sz="1100" dirty="0" smtClean="0"/>
                <a:t>N)</a:t>
              </a:r>
              <a:endParaRPr lang="fr-FR" sz="1100" dirty="0"/>
            </a:p>
          </p:txBody>
        </p:sp>
        <p:grpSp>
          <p:nvGrpSpPr>
            <p:cNvPr id="19" name="Grouper 18"/>
            <p:cNvGrpSpPr/>
            <p:nvPr/>
          </p:nvGrpSpPr>
          <p:grpSpPr>
            <a:xfrm>
              <a:off x="9551485" y="1674206"/>
              <a:ext cx="3600000" cy="5183794"/>
              <a:chOff x="9462824" y="2036389"/>
              <a:chExt cx="3600000" cy="5183794"/>
            </a:xfrm>
          </p:grpSpPr>
          <p:sp>
            <p:nvSpPr>
              <p:cNvPr id="5" name="ZoneTexte 4"/>
              <p:cNvSpPr txBox="1"/>
              <p:nvPr/>
            </p:nvSpPr>
            <p:spPr>
              <a:xfrm>
                <a:off x="9462824" y="6958573"/>
                <a:ext cx="3600000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FR" sz="1100" dirty="0" err="1" smtClean="0"/>
                  <a:t>Year</a:t>
                </a:r>
                <a:r>
                  <a:rPr lang="fr-FR" sz="1100" dirty="0" smtClean="0"/>
                  <a:t>              Data </a:t>
                </a:r>
                <a:r>
                  <a:rPr lang="fr-FR" sz="1100" dirty="0" err="1" smtClean="0"/>
                  <a:t>used</a:t>
                </a:r>
                <a:r>
                  <a:rPr lang="fr-FR" sz="1100" dirty="0" smtClean="0"/>
                  <a:t>: </a:t>
                </a:r>
                <a:r>
                  <a:rPr lang="fr-FR" sz="1100" dirty="0" err="1" smtClean="0"/>
                  <a:t>HadISST</a:t>
                </a:r>
                <a:endParaRPr lang="fr-FR" sz="1100" dirty="0"/>
              </a:p>
            </p:txBody>
          </p:sp>
          <p:sp>
            <p:nvSpPr>
              <p:cNvPr id="10" name="Rectangle à coins arrondis 9"/>
              <p:cNvSpPr/>
              <p:nvPr/>
            </p:nvSpPr>
            <p:spPr>
              <a:xfrm>
                <a:off x="10503531" y="2036389"/>
                <a:ext cx="360040" cy="360040"/>
              </a:xfrm>
              <a:prstGeom prst="roundRect">
                <a:avLst/>
              </a:prstGeom>
              <a:noFill/>
              <a:ln w="76200" cmpd="sng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  <p:grpSp>
            <p:nvGrpSpPr>
              <p:cNvPr id="11" name="Grouper 10"/>
              <p:cNvGrpSpPr/>
              <p:nvPr/>
            </p:nvGrpSpPr>
            <p:grpSpPr>
              <a:xfrm>
                <a:off x="9462824" y="2435021"/>
                <a:ext cx="3600000" cy="4530800"/>
                <a:chOff x="5462132" y="2204864"/>
                <a:chExt cx="3600000" cy="4530800"/>
              </a:xfrm>
            </p:grpSpPr>
            <p:sp>
              <p:nvSpPr>
                <p:cNvPr id="12" name="ZoneTexte 11"/>
                <p:cNvSpPr txBox="1"/>
                <p:nvPr/>
              </p:nvSpPr>
              <p:spPr>
                <a:xfrm>
                  <a:off x="6079877" y="5568836"/>
                  <a:ext cx="1847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GB"/>
                </a:p>
              </p:txBody>
            </p:sp>
            <p:pic>
              <p:nvPicPr>
                <p:cNvPr id="13" name="Picture 2" descr="ttps://esgf.extra.cea.fr/thredds/fileServer/work/swingedi/Decennal/PlotObs/Pina_32643/Pina.gif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62132" y="4495251"/>
                  <a:ext cx="3600000" cy="224041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4" name="Connecteur droit avec flèche 13"/>
                <p:cNvCxnSpPr/>
                <p:nvPr/>
              </p:nvCxnSpPr>
              <p:spPr>
                <a:xfrm flipH="1">
                  <a:off x="6682859" y="2204864"/>
                  <a:ext cx="0" cy="2452987"/>
                </a:xfrm>
                <a:prstGeom prst="straightConnector1">
                  <a:avLst/>
                </a:prstGeom>
                <a:ln w="38100">
                  <a:solidFill>
                    <a:schemeClr val="tx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15" name="Connecteur droit avec flèche 14"/>
          <p:cNvCxnSpPr/>
          <p:nvPr/>
        </p:nvCxnSpPr>
        <p:spPr>
          <a:xfrm>
            <a:off x="7682064" y="4885160"/>
            <a:ext cx="418004" cy="1237724"/>
          </a:xfrm>
          <a:prstGeom prst="straightConnector1">
            <a:avLst/>
          </a:prstGeom>
          <a:ln w="38100">
            <a:solidFill>
              <a:srgbClr val="1B59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8518072" y="4880078"/>
            <a:ext cx="90250" cy="108520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8935862" y="4939908"/>
            <a:ext cx="153702" cy="1025372"/>
          </a:xfrm>
          <a:prstGeom prst="straightConnector1">
            <a:avLst/>
          </a:prstGeom>
          <a:ln w="38100">
            <a:solidFill>
              <a:srgbClr val="1B59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18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rupt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332"/>
            <a:ext cx="9144000" cy="649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3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07950"/>
            <a:ext cx="4292371" cy="1805910"/>
          </a:xfrm>
        </p:spPr>
        <p:txBody>
          <a:bodyPr/>
          <a:lstStyle/>
          <a:p>
            <a:r>
              <a:rPr lang="fr-FR" sz="3600" dirty="0" err="1" smtClean="0"/>
              <a:t>Forecasting</a:t>
            </a:r>
            <a:r>
              <a:rPr lang="fr-FR" sz="3600" dirty="0" smtClean="0"/>
              <a:t> the future of the </a:t>
            </a:r>
            <a:r>
              <a:rPr lang="fr-FR" sz="3600" dirty="0" err="1" smtClean="0"/>
              <a:t>ongoing</a:t>
            </a:r>
            <a:r>
              <a:rPr lang="fr-FR" sz="3600" dirty="0" smtClean="0"/>
              <a:t> cold blob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4734" y="2514599"/>
            <a:ext cx="4179265" cy="3120656"/>
          </a:xfrm>
        </p:spPr>
        <p:txBody>
          <a:bodyPr/>
          <a:lstStyle/>
          <a:p>
            <a:r>
              <a:rPr lang="fr-FR" sz="2000" dirty="0" smtClean="0"/>
              <a:t>IPSL-CM5A-LR </a:t>
            </a:r>
            <a:r>
              <a:rPr lang="fr-FR" sz="2000" dirty="0" err="1" smtClean="0"/>
              <a:t>decadal</a:t>
            </a:r>
            <a:r>
              <a:rPr lang="fr-FR" sz="2000" dirty="0" smtClean="0"/>
              <a:t> </a:t>
            </a:r>
            <a:r>
              <a:rPr lang="fr-FR" sz="2000" dirty="0" err="1" smtClean="0"/>
              <a:t>prediction</a:t>
            </a:r>
            <a:r>
              <a:rPr lang="fr-FR" sz="2000" dirty="0" smtClean="0"/>
              <a:t> system</a:t>
            </a:r>
          </a:p>
          <a:p>
            <a:r>
              <a:rPr lang="fr-FR" sz="2000" dirty="0" smtClean="0"/>
              <a:t>Correct </a:t>
            </a:r>
            <a:r>
              <a:rPr lang="fr-FR" sz="2000" dirty="0" err="1" smtClean="0"/>
              <a:t>predictability</a:t>
            </a:r>
            <a:r>
              <a:rPr lang="fr-FR" sz="2000" dirty="0" smtClean="0"/>
              <a:t> of the SST a few </a:t>
            </a:r>
            <a:r>
              <a:rPr lang="fr-FR" sz="2000" dirty="0" err="1" smtClean="0"/>
              <a:t>years</a:t>
            </a:r>
            <a:r>
              <a:rPr lang="fr-FR" sz="2000" dirty="0" smtClean="0"/>
              <a:t> </a:t>
            </a:r>
            <a:r>
              <a:rPr lang="fr-FR" sz="2000" dirty="0" err="1" smtClean="0"/>
              <a:t>ahead</a:t>
            </a:r>
            <a:r>
              <a:rPr lang="fr-FR" sz="2000" dirty="0" smtClean="0"/>
              <a:t> (</a:t>
            </a:r>
            <a:r>
              <a:rPr lang="fr-FR" sz="2000" dirty="0" err="1" smtClean="0"/>
              <a:t>Mignot</a:t>
            </a:r>
            <a:r>
              <a:rPr lang="fr-FR" sz="2000" dirty="0" smtClean="0"/>
              <a:t> et al. </a:t>
            </a:r>
            <a:r>
              <a:rPr lang="fr-FR" sz="2000" smtClean="0"/>
              <a:t>2016)</a:t>
            </a:r>
            <a:endParaRPr lang="fr-FR" sz="2000" dirty="0" smtClean="0"/>
          </a:p>
          <a:p>
            <a:r>
              <a:rPr lang="fr-FR" sz="2000" dirty="0" smtClean="0"/>
              <a:t>3-member ensemble of </a:t>
            </a:r>
            <a:r>
              <a:rPr lang="fr-FR" sz="2000" dirty="0" err="1" smtClean="0"/>
              <a:t>forecasts</a:t>
            </a:r>
            <a:r>
              <a:rPr lang="fr-FR" sz="2000" dirty="0" smtClean="0"/>
              <a:t> </a:t>
            </a:r>
            <a:r>
              <a:rPr lang="fr-FR" sz="2000" dirty="0" err="1" smtClean="0"/>
              <a:t>starting</a:t>
            </a:r>
            <a:r>
              <a:rPr lang="fr-FR" sz="2000" dirty="0" smtClean="0"/>
              <a:t> in 31December 2015</a:t>
            </a:r>
          </a:p>
        </p:txBody>
      </p:sp>
      <p:pic>
        <p:nvPicPr>
          <p:cNvPr id="8196" name="Picture 4" descr="ttp://dods.extra.cea.fr/work/swingedi/Decennal/ColdBlobHind2016/Pina_8740/Pin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000" y="8654"/>
            <a:ext cx="4860000" cy="684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29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r 14"/>
          <p:cNvGrpSpPr/>
          <p:nvPr/>
        </p:nvGrpSpPr>
        <p:grpSpPr>
          <a:xfrm>
            <a:off x="0" y="0"/>
            <a:ext cx="8927787" cy="1395200"/>
            <a:chOff x="0" y="0"/>
            <a:chExt cx="8927787" cy="139520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4351" y="27200"/>
              <a:ext cx="8483436" cy="1368000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88000" cy="1395200"/>
            </a:xfrm>
            <a:prstGeom prst="rect">
              <a:avLst/>
            </a:prstGeom>
          </p:spPr>
        </p:pic>
      </p:grpSp>
      <p:grpSp>
        <p:nvGrpSpPr>
          <p:cNvPr id="17" name="Grouper 16"/>
          <p:cNvGrpSpPr/>
          <p:nvPr/>
        </p:nvGrpSpPr>
        <p:grpSpPr>
          <a:xfrm>
            <a:off x="0" y="2481175"/>
            <a:ext cx="9225542" cy="4382907"/>
            <a:chOff x="0" y="2481175"/>
            <a:chExt cx="9265415" cy="4440559"/>
          </a:xfrm>
        </p:grpSpPr>
        <p:grpSp>
          <p:nvGrpSpPr>
            <p:cNvPr id="12" name="Group 1"/>
            <p:cNvGrpSpPr>
              <a:grpSpLocks noChangeAspect="1"/>
            </p:cNvGrpSpPr>
            <p:nvPr/>
          </p:nvGrpSpPr>
          <p:grpSpPr>
            <a:xfrm>
              <a:off x="0" y="2481175"/>
              <a:ext cx="5930008" cy="4415426"/>
              <a:chOff x="1005654" y="814381"/>
              <a:chExt cx="7502392" cy="5606689"/>
            </a:xfrm>
          </p:grpSpPr>
          <p:sp>
            <p:nvSpPr>
              <p:cNvPr id="13" name="TextBox 10"/>
              <p:cNvSpPr txBox="1"/>
              <p:nvPr/>
            </p:nvSpPr>
            <p:spPr>
              <a:xfrm>
                <a:off x="1005654" y="814381"/>
                <a:ext cx="6261834" cy="468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/>
                  <a:t>39 </a:t>
                </a:r>
                <a:r>
                  <a:rPr lang="en-US" b="1" smtClean="0"/>
                  <a:t>abrupt events (in </a:t>
                </a:r>
                <a:r>
                  <a:rPr lang="en-US" b="1" dirty="0" smtClean="0"/>
                  <a:t>36% of the realizations)</a:t>
                </a:r>
              </a:p>
            </p:txBody>
          </p:sp>
          <p:pic>
            <p:nvPicPr>
              <p:cNvPr id="14" name="Picture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5654" y="1453071"/>
                <a:ext cx="7502392" cy="4967999"/>
              </a:xfrm>
              <a:prstGeom prst="rect">
                <a:avLst/>
              </a:prstGeom>
            </p:spPr>
          </p:pic>
        </p:grpSp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09810" y="4257815"/>
              <a:ext cx="4555605" cy="2663919"/>
            </a:xfrm>
            <a:prstGeom prst="rect">
              <a:avLst/>
            </a:prstGeom>
          </p:spPr>
        </p:pic>
      </p:grpSp>
      <p:pic>
        <p:nvPicPr>
          <p:cNvPr id="18" name="Picture 2" descr="MBRACE Projec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461" y="3611848"/>
            <a:ext cx="118153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6530" y="1567034"/>
            <a:ext cx="8360700" cy="7174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fr-FR" b="1" dirty="0">
                <a:solidFill>
                  <a:srgbClr val="FF0000"/>
                </a:solidFill>
              </a:rPr>
              <a:t>Are the model </a:t>
            </a:r>
            <a:r>
              <a:rPr lang="fr-FR" b="1" dirty="0" err="1">
                <a:solidFill>
                  <a:srgbClr val="FF0000"/>
                </a:solidFill>
              </a:rPr>
              <a:t>showing</a:t>
            </a:r>
            <a:r>
              <a:rPr lang="fr-FR" b="1" dirty="0">
                <a:solidFill>
                  <a:srgbClr val="FF0000"/>
                </a:solidFill>
              </a:rPr>
              <a:t> abrupt changes in the </a:t>
            </a:r>
            <a:r>
              <a:rPr lang="fr-FR" b="1" dirty="0" err="1">
                <a:solidFill>
                  <a:srgbClr val="FF0000"/>
                </a:solidFill>
              </a:rPr>
              <a:t>subpolar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gyre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trustworthy</a:t>
            </a:r>
            <a:r>
              <a:rPr lang="fr-FR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6677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023" y="837641"/>
            <a:ext cx="4773236" cy="760730"/>
          </a:xfrm>
        </p:spPr>
        <p:txBody>
          <a:bodyPr/>
          <a:lstStyle/>
          <a:p>
            <a:r>
              <a:rPr lang="fr-FR" sz="5400" dirty="0" err="1" smtClean="0"/>
              <a:t>Methods</a:t>
            </a:r>
            <a:endParaRPr lang="fr-FR" sz="5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1466" y="2975224"/>
            <a:ext cx="8803095" cy="3061136"/>
          </a:xfrm>
        </p:spPr>
        <p:txBody>
          <a:bodyPr/>
          <a:lstStyle/>
          <a:p>
            <a:r>
              <a:rPr lang="en-US" sz="2000" dirty="0" err="1" smtClean="0">
                <a:solidFill>
                  <a:schemeClr val="tx1"/>
                </a:solidFill>
              </a:rPr>
              <a:t>Analyse</a:t>
            </a:r>
            <a:r>
              <a:rPr lang="en-US" sz="2000" dirty="0" smtClean="0">
                <a:solidFill>
                  <a:schemeClr val="tx1"/>
                </a:solidFill>
              </a:rPr>
              <a:t> of </a:t>
            </a:r>
            <a:r>
              <a:rPr lang="en-US" sz="2000" dirty="0">
                <a:solidFill>
                  <a:schemeClr val="tx1"/>
                </a:solidFill>
              </a:rPr>
              <a:t>CMIP5 models </a:t>
            </a:r>
            <a:r>
              <a:rPr lang="en-US" sz="2000" dirty="0" smtClean="0">
                <a:solidFill>
                  <a:schemeClr val="tx1"/>
                </a:solidFill>
              </a:rPr>
              <a:t>with a focus on the subpolar gyre (</a:t>
            </a:r>
            <a:r>
              <a:rPr lang="en-US" sz="2000" b="1" dirty="0" smtClean="0">
                <a:solidFill>
                  <a:schemeClr val="tx1"/>
                </a:solidFill>
              </a:rPr>
              <a:t>SPG</a:t>
            </a:r>
            <a:r>
              <a:rPr lang="en-US" sz="2000" dirty="0" smtClean="0">
                <a:solidFill>
                  <a:schemeClr val="tx1"/>
                </a:solidFill>
              </a:rPr>
              <a:t>)  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Definition </a:t>
            </a:r>
            <a:r>
              <a:rPr lang="en-US" sz="2000" dirty="0">
                <a:solidFill>
                  <a:schemeClr val="tx1"/>
                </a:solidFill>
              </a:rPr>
              <a:t>of abrupt </a:t>
            </a:r>
            <a:r>
              <a:rPr lang="en-US" sz="2000" dirty="0" smtClean="0">
                <a:solidFill>
                  <a:schemeClr val="tx1"/>
                </a:solidFill>
              </a:rPr>
              <a:t>change </a:t>
            </a:r>
            <a:r>
              <a:rPr lang="en-US" sz="2000" dirty="0">
                <a:solidFill>
                  <a:schemeClr val="tx1"/>
                </a:solidFill>
              </a:rPr>
              <a:t>for a given </a:t>
            </a:r>
            <a:r>
              <a:rPr lang="en-US" sz="2000" dirty="0" smtClean="0">
                <a:solidFill>
                  <a:schemeClr val="tx1"/>
                </a:solidFill>
              </a:rPr>
              <a:t>metric: </a:t>
            </a:r>
            <a:r>
              <a:rPr lang="en-US" sz="2000" dirty="0">
                <a:solidFill>
                  <a:schemeClr val="tx1"/>
                </a:solidFill>
              </a:rPr>
              <a:t>if </a:t>
            </a:r>
            <a:r>
              <a:rPr lang="en-US" sz="2000" dirty="0" smtClean="0">
                <a:solidFill>
                  <a:schemeClr val="tx1"/>
                </a:solidFill>
              </a:rPr>
              <a:t>a 10-year trend &gt; 3 </a:t>
            </a:r>
            <a:r>
              <a:rPr lang="en-US" sz="2000" dirty="0">
                <a:solidFill>
                  <a:schemeClr val="tx1"/>
                </a:solidFill>
              </a:rPr>
              <a:t>standard deviation </a:t>
            </a:r>
            <a:r>
              <a:rPr lang="en-US" sz="2000" dirty="0" smtClean="0">
                <a:solidFill>
                  <a:schemeClr val="tx1"/>
                </a:solidFill>
              </a:rPr>
              <a:t>computed from annual mean in </a:t>
            </a:r>
            <a:r>
              <a:rPr lang="en-US" sz="2000" dirty="0" err="1" smtClean="0">
                <a:solidFill>
                  <a:schemeClr val="tx1"/>
                </a:solidFill>
              </a:rPr>
              <a:t>piControl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Systematic scan of the CMIP5 archive: 40 models (40 </a:t>
            </a:r>
            <a:r>
              <a:rPr lang="en-US" sz="2000" dirty="0" err="1" smtClean="0">
                <a:solidFill>
                  <a:schemeClr val="tx1"/>
                </a:solidFill>
              </a:rPr>
              <a:t>piControl</a:t>
            </a:r>
            <a:r>
              <a:rPr lang="en-US" sz="2000" dirty="0" smtClean="0">
                <a:solidFill>
                  <a:schemeClr val="tx1"/>
                </a:solidFill>
              </a:rPr>
              <a:t> simulations, 27 historical + RCP2.6, 39 historical + RCP4.5, 40 historical + RCP8.5 for a total of 146 simulations)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  <p:grpSp>
        <p:nvGrpSpPr>
          <p:cNvPr id="8" name="Grouper 7"/>
          <p:cNvGrpSpPr>
            <a:grpSpLocks noChangeAspect="1"/>
          </p:cNvGrpSpPr>
          <p:nvPr/>
        </p:nvGrpSpPr>
        <p:grpSpPr>
          <a:xfrm>
            <a:off x="4703786" y="8892"/>
            <a:ext cx="4345400" cy="2694167"/>
            <a:chOff x="1679860" y="2835727"/>
            <a:chExt cx="6369632" cy="3949200"/>
          </a:xfrm>
        </p:grpSpPr>
        <p:pic>
          <p:nvPicPr>
            <p:cNvPr id="9" name="Picture 8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860" y="2835727"/>
              <a:ext cx="6332400" cy="3949200"/>
            </a:xfrm>
            <a:prstGeom prst="rect">
              <a:avLst/>
            </a:prstGeom>
          </p:spPr>
        </p:pic>
        <p:sp>
          <p:nvSpPr>
            <p:cNvPr id="11" name="TextBox 47"/>
            <p:cNvSpPr txBox="1"/>
            <p:nvPr/>
          </p:nvSpPr>
          <p:spPr>
            <a:xfrm>
              <a:off x="6908731" y="5933819"/>
              <a:ext cx="114076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GLORYS </a:t>
              </a:r>
              <a:endParaRPr lang="en-US" sz="1200" dirty="0"/>
            </a:p>
            <a:p>
              <a:pPr algn="ctr"/>
              <a:r>
                <a:rPr lang="en-US" sz="1200" dirty="0"/>
                <a:t>Reanalysis data</a:t>
              </a:r>
            </a:p>
            <a:p>
              <a:pPr algn="ctr"/>
              <a:r>
                <a:rPr lang="en-US" sz="1200" dirty="0"/>
                <a:t>(1993-</a:t>
              </a:r>
              <a:r>
                <a:rPr lang="en-US" sz="1200" dirty="0" smtClean="0"/>
                <a:t>2013)</a:t>
              </a:r>
              <a:endParaRPr lang="en-US" sz="1200" dirty="0"/>
            </a:p>
          </p:txBody>
        </p:sp>
        <p:pic>
          <p:nvPicPr>
            <p:cNvPr id="13" name="Picture 20" descr="barramld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1028" y="2929958"/>
              <a:ext cx="801232" cy="1406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186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8576" y="2762050"/>
            <a:ext cx="2807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15 abrupt cooling events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6156" y="4602560"/>
            <a:ext cx="25186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9</a:t>
            </a:r>
            <a:r>
              <a:rPr lang="en-US" sz="2000" b="1" dirty="0" smtClean="0">
                <a:solidFill>
                  <a:srgbClr val="FF0000"/>
                </a:solidFill>
              </a:rPr>
              <a:t> models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(22.5% of the models</a:t>
            </a:r>
            <a:r>
              <a:rPr lang="en-US" sz="2000" b="1" dirty="0" smtClean="0">
                <a:solidFill>
                  <a:srgbClr val="000000"/>
                </a:solidFill>
              </a:rPr>
              <a:t>)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66263" y="3318432"/>
            <a:ext cx="12057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1 historical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6 RCP2.6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5 RCP4.5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4 RCP8.5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68" y="-173632"/>
            <a:ext cx="5525407" cy="7344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4591" y="0"/>
            <a:ext cx="3730064" cy="2019300"/>
          </a:xfrm>
        </p:spPr>
        <p:txBody>
          <a:bodyPr/>
          <a:lstStyle/>
          <a:p>
            <a:r>
              <a:rPr lang="fr-FR" sz="4000" dirty="0" smtClean="0"/>
              <a:t>Abrupt </a:t>
            </a:r>
            <a:r>
              <a:rPr lang="fr-FR" sz="4000" dirty="0" err="1" smtClean="0"/>
              <a:t>cooling</a:t>
            </a:r>
            <a:r>
              <a:rPr lang="fr-FR" sz="4000" dirty="0" smtClean="0"/>
              <a:t> </a:t>
            </a:r>
            <a:r>
              <a:rPr lang="fr-FR" sz="4000" dirty="0" err="1" smtClean="0"/>
              <a:t>events</a:t>
            </a:r>
            <a:r>
              <a:rPr lang="fr-FR" sz="4000" dirty="0" smtClean="0"/>
              <a:t> in the SPG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140707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199838" y="6442118"/>
            <a:ext cx="7185559" cy="415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6" descr="Fig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838" y="1243585"/>
            <a:ext cx="7185559" cy="53001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85721" y="2826237"/>
            <a:ext cx="2139570" cy="1477328"/>
          </a:xfrm>
          <a:prstGeom prst="rect">
            <a:avLst/>
          </a:prstGeom>
          <a:noFill/>
          <a:ln>
            <a:solidFill>
              <a:srgbClr val="2B35A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2B35A2"/>
                </a:solidFill>
              </a:rPr>
              <a:t>SPG convection  </a:t>
            </a:r>
          </a:p>
          <a:p>
            <a:pPr algn="ctr"/>
            <a:r>
              <a:rPr lang="en-US" b="1" i="1" dirty="0">
                <a:solidFill>
                  <a:srgbClr val="2B35A2"/>
                </a:solidFill>
              </a:rPr>
              <a:t>c</a:t>
            </a:r>
            <a:r>
              <a:rPr lang="en-US" b="1" i="1" dirty="0" smtClean="0">
                <a:solidFill>
                  <a:srgbClr val="2B35A2"/>
                </a:solidFill>
              </a:rPr>
              <a:t>ollapse </a:t>
            </a:r>
          </a:p>
          <a:p>
            <a:pPr algn="ctr"/>
            <a:r>
              <a:rPr lang="en-US" b="1" dirty="0" smtClean="0">
                <a:solidFill>
                  <a:srgbClr val="2B35A2"/>
                </a:solidFill>
              </a:rPr>
              <a:t>subset</a:t>
            </a:r>
          </a:p>
          <a:p>
            <a:pPr algn="ctr"/>
            <a:r>
              <a:rPr lang="en-US" b="1" dirty="0" smtClean="0">
                <a:solidFill>
                  <a:srgbClr val="2B35A2"/>
                </a:solidFill>
              </a:rPr>
              <a:t>(7 models, </a:t>
            </a:r>
            <a:r>
              <a:rPr lang="en-US" b="1" i="1" dirty="0" smtClean="0">
                <a:solidFill>
                  <a:srgbClr val="2B35A2"/>
                </a:solidFill>
              </a:rPr>
              <a:t>i.e. </a:t>
            </a:r>
            <a:r>
              <a:rPr lang="en-US" b="1" dirty="0" smtClean="0">
                <a:solidFill>
                  <a:srgbClr val="2B35A2"/>
                </a:solidFill>
              </a:rPr>
              <a:t>17.5%)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97700" y="4621691"/>
            <a:ext cx="2146300" cy="92333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8000"/>
                </a:solidFill>
              </a:rPr>
              <a:t>AMOC disruption</a:t>
            </a:r>
          </a:p>
          <a:p>
            <a:pPr algn="ctr"/>
            <a:r>
              <a:rPr lang="en-US" b="1" dirty="0" smtClean="0">
                <a:solidFill>
                  <a:srgbClr val="008000"/>
                </a:solidFill>
              </a:rPr>
              <a:t>subset</a:t>
            </a:r>
          </a:p>
          <a:p>
            <a:pPr algn="ctr"/>
            <a:r>
              <a:rPr lang="en-US" b="1" dirty="0" smtClean="0">
                <a:solidFill>
                  <a:srgbClr val="008000"/>
                </a:solidFill>
              </a:rPr>
              <a:t>(2 models, </a:t>
            </a:r>
            <a:r>
              <a:rPr lang="en-US" b="1" i="1" dirty="0" smtClean="0">
                <a:solidFill>
                  <a:srgbClr val="008000"/>
                </a:solidFill>
              </a:rPr>
              <a:t>i.e. </a:t>
            </a:r>
            <a:r>
              <a:rPr lang="en-US" b="1" dirty="0" smtClean="0">
                <a:solidFill>
                  <a:srgbClr val="008000"/>
                </a:solidFill>
              </a:rPr>
              <a:t>5%)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97700" y="1307782"/>
            <a:ext cx="2146300" cy="1200329"/>
          </a:xfrm>
          <a:prstGeom prst="rect">
            <a:avLst/>
          </a:prstGeom>
          <a:noFill/>
          <a:ln>
            <a:solidFill>
              <a:srgbClr val="E921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n</a:t>
            </a:r>
            <a:r>
              <a:rPr lang="en-US" b="1" i="1" dirty="0" smtClean="0">
                <a:solidFill>
                  <a:srgbClr val="FF0000"/>
                </a:solidFill>
              </a:rPr>
              <a:t>on-abrupt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subset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(31 models, </a:t>
            </a:r>
            <a:r>
              <a:rPr lang="en-US" b="1" i="1" dirty="0" smtClean="0">
                <a:solidFill>
                  <a:srgbClr val="FF0000"/>
                </a:solidFill>
              </a:rPr>
              <a:t>i.e. </a:t>
            </a:r>
            <a:r>
              <a:rPr lang="en-US" b="1" dirty="0" smtClean="0">
                <a:solidFill>
                  <a:srgbClr val="FF0000"/>
                </a:solidFill>
              </a:rPr>
              <a:t>77.5%)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339960" y="6510253"/>
            <a:ext cx="836394" cy="307777"/>
            <a:chOff x="903829" y="4693637"/>
            <a:chExt cx="836394" cy="307777"/>
          </a:xfrm>
        </p:grpSpPr>
        <p:sp>
          <p:nvSpPr>
            <p:cNvPr id="9" name="TextBox 8"/>
            <p:cNvSpPr txBox="1"/>
            <p:nvPr/>
          </p:nvSpPr>
          <p:spPr>
            <a:xfrm>
              <a:off x="1219988" y="4693637"/>
              <a:ext cx="5202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SST</a:t>
              </a:r>
              <a:endParaRPr lang="en-US" sz="1400" b="1" dirty="0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903829" y="4867394"/>
              <a:ext cx="327600" cy="0"/>
            </a:xfrm>
            <a:prstGeom prst="line">
              <a:avLst/>
            </a:prstGeom>
            <a:ln w="317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2971934" y="6510008"/>
            <a:ext cx="936703" cy="307777"/>
            <a:chOff x="903829" y="4693637"/>
            <a:chExt cx="936703" cy="307777"/>
          </a:xfrm>
        </p:grpSpPr>
        <p:sp>
          <p:nvSpPr>
            <p:cNvPr id="12" name="TextBox 11"/>
            <p:cNvSpPr txBox="1"/>
            <p:nvPr/>
          </p:nvSpPr>
          <p:spPr>
            <a:xfrm>
              <a:off x="1219988" y="4693637"/>
              <a:ext cx="6205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26AA"/>
                  </a:solidFill>
                </a:rPr>
                <a:t>MLD</a:t>
              </a:r>
              <a:endParaRPr lang="en-US" sz="1400" b="1" dirty="0">
                <a:solidFill>
                  <a:srgbClr val="0026AA"/>
                </a:solidFill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903829" y="4867394"/>
              <a:ext cx="327600" cy="0"/>
            </a:xfrm>
            <a:prstGeom prst="line">
              <a:avLst/>
            </a:prstGeom>
            <a:ln w="31750" cmpd="sng">
              <a:solidFill>
                <a:srgbClr val="0026A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614789" y="6510384"/>
            <a:ext cx="1033752" cy="307777"/>
            <a:chOff x="903829" y="4693637"/>
            <a:chExt cx="1033752" cy="307777"/>
          </a:xfrm>
        </p:grpSpPr>
        <p:sp>
          <p:nvSpPr>
            <p:cNvPr id="15" name="TextBox 14"/>
            <p:cNvSpPr txBox="1"/>
            <p:nvPr/>
          </p:nvSpPr>
          <p:spPr>
            <a:xfrm>
              <a:off x="1219988" y="4693637"/>
              <a:ext cx="7175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AMOC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903829" y="4867394"/>
              <a:ext cx="327600" cy="0"/>
            </a:xfrm>
            <a:prstGeom prst="line">
              <a:avLst/>
            </a:prstGeom>
            <a:ln w="31750" cmpd="sng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2176354" y="1281685"/>
            <a:ext cx="2100288" cy="5164667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327714" y="1281685"/>
            <a:ext cx="2123233" cy="5164667"/>
          </a:xfrm>
          <a:prstGeom prst="rect">
            <a:avLst/>
          </a:prstGeom>
          <a:noFill/>
          <a:ln w="3810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3500" y="1281685"/>
            <a:ext cx="2061782" cy="5164667"/>
          </a:xfrm>
          <a:prstGeom prst="rect">
            <a:avLst/>
          </a:prstGeom>
          <a:noFill/>
          <a:ln w="38100">
            <a:solidFill>
              <a:srgbClr val="E921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6000" y="-504390"/>
            <a:ext cx="9143999" cy="1328250"/>
          </a:xfrm>
        </p:spPr>
        <p:txBody>
          <a:bodyPr/>
          <a:lstStyle/>
          <a:p>
            <a:r>
              <a:rPr lang="fr-FR" sz="4000" dirty="0" err="1" smtClean="0"/>
              <a:t>Three</a:t>
            </a:r>
            <a:r>
              <a:rPr lang="fr-FR" sz="4000" dirty="0" smtClean="0"/>
              <a:t> main types of SPG changes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110223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000" y="2975700"/>
            <a:ext cx="9540000" cy="3577500"/>
          </a:xfrm>
          <a:prstGeom prst="rect">
            <a:avLst/>
          </a:prstGeom>
        </p:spPr>
      </p:pic>
      <p:sp>
        <p:nvSpPr>
          <p:cNvPr id="49" name="Titre 48"/>
          <p:cNvSpPr>
            <a:spLocks noGrp="1"/>
          </p:cNvSpPr>
          <p:nvPr>
            <p:ph type="title"/>
          </p:nvPr>
        </p:nvSpPr>
        <p:spPr>
          <a:xfrm>
            <a:off x="0" y="-308475"/>
            <a:ext cx="9144000" cy="1057775"/>
          </a:xfrm>
        </p:spPr>
        <p:txBody>
          <a:bodyPr/>
          <a:lstStyle/>
          <a:p>
            <a:r>
              <a:rPr lang="fr-FR" sz="3600" smtClean="0"/>
              <a:t>Mechanisms</a:t>
            </a:r>
            <a:r>
              <a:rPr lang="fr-FR" sz="3600" dirty="0" smtClean="0"/>
              <a:t> of the convection collapse</a:t>
            </a:r>
            <a:endParaRPr lang="fr-FR" sz="3600" dirty="0"/>
          </a:p>
        </p:txBody>
      </p:sp>
      <p:sp>
        <p:nvSpPr>
          <p:cNvPr id="51" name="ZoneTexte 50"/>
          <p:cNvSpPr txBox="1"/>
          <p:nvPr/>
        </p:nvSpPr>
        <p:spPr>
          <a:xfrm>
            <a:off x="0" y="139289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From</a:t>
            </a:r>
            <a:r>
              <a:rPr lang="fr-FR" dirty="0" smtClean="0"/>
              <a:t> an </a:t>
            </a:r>
            <a:r>
              <a:rPr lang="fr-FR" dirty="0" err="1" smtClean="0"/>
              <a:t>analysis</a:t>
            </a:r>
            <a:r>
              <a:rPr lang="fr-FR" dirty="0" smtClean="0"/>
              <a:t> of key variables of the </a:t>
            </a:r>
            <a:r>
              <a:rPr lang="fr-FR" dirty="0" err="1" smtClean="0"/>
              <a:t>different</a:t>
            </a:r>
            <a:r>
              <a:rPr lang="fr-FR" dirty="0" smtClean="0"/>
              <a:t> convection collapse </a:t>
            </a:r>
            <a:r>
              <a:rPr lang="fr-FR" dirty="0" err="1" smtClean="0"/>
              <a:t>models</a:t>
            </a:r>
            <a:r>
              <a:rPr lang="fr-FR" dirty="0" smtClean="0"/>
              <a:t>, </a:t>
            </a:r>
            <a:r>
              <a:rPr lang="fr-FR" dirty="0" err="1" smtClean="0"/>
              <a:t>notably</a:t>
            </a:r>
            <a:r>
              <a:rPr lang="fr-FR" dirty="0" smtClean="0"/>
              <a:t> </a:t>
            </a:r>
            <a:r>
              <a:rPr lang="fr-FR" dirty="0" err="1" smtClean="0"/>
              <a:t>based</a:t>
            </a:r>
            <a:r>
              <a:rPr lang="fr-FR" dirty="0" smtClean="0"/>
              <a:t> on cross </a:t>
            </a:r>
            <a:r>
              <a:rPr lang="fr-FR" dirty="0" err="1" smtClean="0"/>
              <a:t>correlation</a:t>
            </a:r>
            <a:r>
              <a:rPr lang="fr-FR" dirty="0" smtClean="0"/>
              <a:t> diagnostics, </a:t>
            </a:r>
            <a:r>
              <a:rPr lang="fr-FR" dirty="0" err="1" smtClean="0"/>
              <a:t>we</a:t>
            </a:r>
            <a:r>
              <a:rPr lang="fr-FR" dirty="0" smtClean="0"/>
              <a:t> end up </a:t>
            </a:r>
            <a:r>
              <a:rPr lang="fr-FR" dirty="0" err="1" smtClean="0"/>
              <a:t>with</a:t>
            </a:r>
            <a:r>
              <a:rPr lang="fr-FR" dirty="0" smtClean="0"/>
              <a:t> the </a:t>
            </a:r>
            <a:r>
              <a:rPr lang="fr-FR" dirty="0" err="1" smtClean="0"/>
              <a:t>following</a:t>
            </a:r>
            <a:r>
              <a:rPr lang="fr-FR" dirty="0" smtClean="0"/>
              <a:t> </a:t>
            </a:r>
            <a:r>
              <a:rPr lang="fr-FR" dirty="0" err="1" smtClean="0"/>
              <a:t>mechanism</a:t>
            </a:r>
            <a:r>
              <a:rPr lang="fr-FR" dirty="0" smtClean="0"/>
              <a:t> to </a:t>
            </a:r>
            <a:r>
              <a:rPr lang="fr-FR" dirty="0" err="1" smtClean="0"/>
              <a:t>explain</a:t>
            </a:r>
            <a:r>
              <a:rPr lang="fr-FR" dirty="0" smtClean="0"/>
              <a:t> the 10-year abrupt </a:t>
            </a:r>
            <a:r>
              <a:rPr lang="fr-FR" dirty="0" err="1" smtClean="0"/>
              <a:t>cooling</a:t>
            </a:r>
            <a:r>
              <a:rPr lang="fr-FR" dirty="0" smtClean="0"/>
              <a:t> in the </a:t>
            </a:r>
            <a:r>
              <a:rPr lang="fr-FR" dirty="0" err="1" smtClean="0"/>
              <a:t>subpolar</a:t>
            </a:r>
            <a:r>
              <a:rPr lang="fr-FR" dirty="0" smtClean="0"/>
              <a:t> </a:t>
            </a:r>
            <a:r>
              <a:rPr lang="fr-FR" dirty="0" err="1" smtClean="0"/>
              <a:t>gyre</a:t>
            </a:r>
            <a:r>
              <a:rPr lang="fr-FR" dirty="0" smtClean="0"/>
              <a:t>, in agreement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proposed</a:t>
            </a:r>
            <a:r>
              <a:rPr lang="fr-FR" dirty="0" smtClean="0"/>
              <a:t> </a:t>
            </a:r>
            <a:r>
              <a:rPr lang="fr-FR" dirty="0" err="1" smtClean="0"/>
              <a:t>mechanisms</a:t>
            </a:r>
            <a:r>
              <a:rPr lang="fr-FR" dirty="0" smtClean="0"/>
              <a:t> by </a:t>
            </a:r>
            <a:r>
              <a:rPr lang="fr-FR" b="1" dirty="0" smtClean="0"/>
              <a:t>Born et al.</a:t>
            </a:r>
            <a:endParaRPr lang="fr-FR" b="1" dirty="0"/>
          </a:p>
        </p:txBody>
      </p:sp>
      <p:sp>
        <p:nvSpPr>
          <p:cNvPr id="2" name="Rectangle 1"/>
          <p:cNvSpPr/>
          <p:nvPr/>
        </p:nvSpPr>
        <p:spPr>
          <a:xfrm>
            <a:off x="-546100" y="6540500"/>
            <a:ext cx="10109200" cy="889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0" y="2395108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0000"/>
                </a:solidFill>
              </a:rPr>
              <a:t>The collapse in convection </a:t>
            </a:r>
            <a:r>
              <a:rPr lang="fr-FR" sz="2000" b="1" dirty="0" err="1" smtClean="0">
                <a:solidFill>
                  <a:srgbClr val="FF0000"/>
                </a:solidFill>
              </a:rPr>
              <a:t>is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salinity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driven</a:t>
            </a:r>
            <a:r>
              <a:rPr lang="fr-FR" sz="2000" b="1" dirty="0" smtClean="0">
                <a:solidFill>
                  <a:srgbClr val="FF0000"/>
                </a:solidFill>
              </a:rPr>
              <a:t> !</a:t>
            </a:r>
            <a:endParaRPr lang="fr-F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9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pc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67" y="393259"/>
            <a:ext cx="4592335" cy="64647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317" y="1869275"/>
            <a:ext cx="369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Warming spread all over the globe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0721" y="3233042"/>
            <a:ext cx="4080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Cooling trend over the NA SPG despite a global warming trend </a:t>
            </a:r>
          </a:p>
          <a:p>
            <a:pPr marL="285750" indent="-285750" algn="just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Strong impact on SAT over highly inhabited </a:t>
            </a:r>
            <a:r>
              <a:rPr lang="en-US" dirty="0" smtClean="0">
                <a:solidFill>
                  <a:srgbClr val="000000"/>
                </a:solidFill>
              </a:rPr>
              <a:t>regions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6121" y="5096857"/>
            <a:ext cx="40802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Strong cooling of all the NA</a:t>
            </a:r>
          </a:p>
          <a:p>
            <a:pPr marL="285750" indent="-285750" algn="just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Amplified warming in the southern hemisphere (bipolar see-saw effect)</a:t>
            </a:r>
          </a:p>
          <a:p>
            <a:pPr marL="285750" indent="-285750" algn="just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Shift of the position of the </a:t>
            </a:r>
            <a:r>
              <a:rPr lang="en-US" dirty="0" err="1" smtClean="0">
                <a:solidFill>
                  <a:srgbClr val="000000"/>
                </a:solidFill>
              </a:rPr>
              <a:t>intertropical</a:t>
            </a:r>
            <a:r>
              <a:rPr lang="en-US" dirty="0" smtClean="0">
                <a:solidFill>
                  <a:srgbClr val="000000"/>
                </a:solidFill>
              </a:rPr>
              <a:t> convergence zone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56268" y="1490129"/>
            <a:ext cx="1955133" cy="369332"/>
          </a:xfrm>
          <a:prstGeom prst="rect">
            <a:avLst/>
          </a:prstGeom>
          <a:noFill/>
          <a:ln w="25400">
            <a:solidFill>
              <a:srgbClr val="E921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E92100"/>
                </a:solidFill>
              </a:rPr>
              <a:t>n</a:t>
            </a:r>
            <a:r>
              <a:rPr lang="en-US" b="1" dirty="0" smtClean="0">
                <a:solidFill>
                  <a:srgbClr val="E92100"/>
                </a:solidFill>
              </a:rPr>
              <a:t>on-abrupt subset</a:t>
            </a:r>
            <a:endParaRPr lang="en-US" b="1" dirty="0">
              <a:solidFill>
                <a:srgbClr val="E921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6683" y="2832069"/>
            <a:ext cx="3178274" cy="369332"/>
          </a:xfrm>
          <a:prstGeom prst="rect">
            <a:avLst/>
          </a:prstGeom>
          <a:noFill/>
          <a:ln w="25400">
            <a:solidFill>
              <a:srgbClr val="2B35A2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B35A2"/>
                </a:solidFill>
              </a:rPr>
              <a:t>SPG convection collapse subset</a:t>
            </a:r>
            <a:endParaRPr lang="en-US" b="1" dirty="0">
              <a:solidFill>
                <a:srgbClr val="2B35A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19216" y="4698936"/>
            <a:ext cx="2522633" cy="369332"/>
          </a:xfrm>
          <a:prstGeom prst="rect">
            <a:avLst/>
          </a:prstGeom>
          <a:noFill/>
          <a:ln w="25400"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AMOC disruption subset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211340" y="1415243"/>
            <a:ext cx="900167" cy="455600"/>
            <a:chOff x="4211338" y="1415244"/>
            <a:chExt cx="900167" cy="455600"/>
          </a:xfrm>
        </p:grpSpPr>
        <p:cxnSp>
          <p:nvCxnSpPr>
            <p:cNvPr id="9" name="Straight Arrow Connector 8"/>
            <p:cNvCxnSpPr/>
            <p:nvPr/>
          </p:nvCxnSpPr>
          <p:spPr>
            <a:xfrm flipH="1">
              <a:off x="4211338" y="1870844"/>
              <a:ext cx="900000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4345926" y="1415244"/>
              <a:ext cx="765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E92100"/>
                  </a:solidFill>
                </a:rPr>
                <a:t>77.5%</a:t>
              </a:r>
              <a:endParaRPr lang="en-US" b="1" dirty="0">
                <a:solidFill>
                  <a:srgbClr val="E921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325640" y="3423990"/>
            <a:ext cx="900000" cy="447431"/>
            <a:chOff x="4325638" y="3423989"/>
            <a:chExt cx="900000" cy="447430"/>
          </a:xfrm>
        </p:grpSpPr>
        <p:cxnSp>
          <p:nvCxnSpPr>
            <p:cNvPr id="10" name="Straight Arrow Connector 9"/>
            <p:cNvCxnSpPr/>
            <p:nvPr/>
          </p:nvCxnSpPr>
          <p:spPr>
            <a:xfrm flipH="1">
              <a:off x="4325638" y="3871419"/>
              <a:ext cx="900000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387980" y="3423989"/>
              <a:ext cx="765579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2B35A2"/>
                  </a:solidFill>
                </a:rPr>
                <a:t>1</a:t>
              </a:r>
              <a:r>
                <a:rPr lang="en-US" b="1" dirty="0" smtClean="0">
                  <a:solidFill>
                    <a:srgbClr val="2B35A2"/>
                  </a:solidFill>
                </a:rPr>
                <a:t>7.5%</a:t>
              </a:r>
              <a:endParaRPr lang="en-US" b="1" dirty="0">
                <a:solidFill>
                  <a:srgbClr val="2B35A2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325640" y="5421345"/>
            <a:ext cx="900000" cy="489532"/>
            <a:chOff x="4325638" y="5421349"/>
            <a:chExt cx="900000" cy="489532"/>
          </a:xfrm>
        </p:grpSpPr>
        <p:cxnSp>
          <p:nvCxnSpPr>
            <p:cNvPr id="11" name="Straight Arrow Connector 10"/>
            <p:cNvCxnSpPr/>
            <p:nvPr/>
          </p:nvCxnSpPr>
          <p:spPr>
            <a:xfrm flipH="1">
              <a:off x="4325638" y="5910881"/>
              <a:ext cx="900000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455434" y="5421349"/>
              <a:ext cx="6485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5">
                      <a:lumMod val="50000"/>
                    </a:schemeClr>
                  </a:solidFill>
                </a:rPr>
                <a:t>5.0%</a:t>
              </a:r>
              <a:endParaRPr lang="en-US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14" name="Titre 13"/>
          <p:cNvSpPr>
            <a:spLocks noGrp="1"/>
          </p:cNvSpPr>
          <p:nvPr>
            <p:ph type="title"/>
          </p:nvPr>
        </p:nvSpPr>
        <p:spPr>
          <a:xfrm>
            <a:off x="13047" y="-130337"/>
            <a:ext cx="4538620" cy="1336675"/>
          </a:xfrm>
        </p:spPr>
        <p:txBody>
          <a:bodyPr/>
          <a:lstStyle/>
          <a:p>
            <a:r>
              <a:rPr lang="fr-FR" sz="3600" dirty="0" err="1" smtClean="0"/>
              <a:t>Three</a:t>
            </a:r>
            <a:r>
              <a:rPr lang="fr-FR" sz="3600" dirty="0" smtClean="0"/>
              <a:t> </a:t>
            </a:r>
            <a:r>
              <a:rPr lang="fr-FR" sz="3600" dirty="0" err="1" smtClean="0"/>
              <a:t>different</a:t>
            </a:r>
            <a:r>
              <a:rPr lang="fr-FR" sz="3600" dirty="0" smtClean="0"/>
              <a:t> </a:t>
            </a:r>
            <a:r>
              <a:rPr lang="fr-FR" sz="3600" dirty="0" err="1" smtClean="0"/>
              <a:t>climatic</a:t>
            </a:r>
            <a:r>
              <a:rPr lang="fr-FR" sz="3600" dirty="0" smtClean="0"/>
              <a:t> impacts</a:t>
            </a:r>
            <a:endParaRPr lang="fr-FR" sz="3600" dirty="0"/>
          </a:p>
        </p:txBody>
      </p:sp>
      <p:sp>
        <p:nvSpPr>
          <p:cNvPr id="16" name="ZoneTexte 15"/>
          <p:cNvSpPr txBox="1"/>
          <p:nvPr/>
        </p:nvSpPr>
        <p:spPr>
          <a:xfrm>
            <a:off x="4510770" y="-21633"/>
            <a:ext cx="46332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Surface </a:t>
            </a:r>
            <a:r>
              <a:rPr lang="fr-FR" sz="1600" dirty="0" err="1" smtClean="0"/>
              <a:t>temperature</a:t>
            </a:r>
            <a:r>
              <a:rPr lang="fr-FR" sz="1600" dirty="0" smtClean="0"/>
              <a:t> and </a:t>
            </a:r>
            <a:r>
              <a:rPr lang="fr-FR" sz="1600" dirty="0" err="1"/>
              <a:t>precipitation</a:t>
            </a:r>
            <a:r>
              <a:rPr lang="fr-FR" sz="1600" dirty="0"/>
              <a:t> trend (</a:t>
            </a:r>
            <a:r>
              <a:rPr lang="en-US" sz="1600" baseline="30000" dirty="0" err="1"/>
              <a:t>o</a:t>
            </a:r>
            <a:r>
              <a:rPr lang="en-US" sz="1600" dirty="0" err="1"/>
              <a:t>C</a:t>
            </a:r>
            <a:r>
              <a:rPr lang="en-US" sz="1600" dirty="0"/>
              <a:t>/century</a:t>
            </a:r>
            <a:r>
              <a:rPr lang="fr-FR" sz="1600" dirty="0" smtClean="0"/>
              <a:t>) of ensemble </a:t>
            </a:r>
            <a:r>
              <a:rPr lang="fr-FR" sz="1600" dirty="0" err="1" smtClean="0"/>
              <a:t>mean</a:t>
            </a:r>
            <a:r>
              <a:rPr lang="fr-FR" sz="1600" dirty="0" smtClean="0"/>
              <a:t> for RCP4.5 scenario</a:t>
            </a:r>
            <a:endParaRPr lang="fr-FR" sz="1600" dirty="0"/>
          </a:p>
        </p:txBody>
      </p:sp>
      <p:sp>
        <p:nvSpPr>
          <p:cNvPr id="23" name="Rectangle 22"/>
          <p:cNvSpPr/>
          <p:nvPr/>
        </p:nvSpPr>
        <p:spPr>
          <a:xfrm>
            <a:off x="6736466" y="2731625"/>
            <a:ext cx="432000" cy="1273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 flipV="1">
            <a:off x="6736466" y="687921"/>
            <a:ext cx="439331" cy="1366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 flipV="1">
            <a:off x="6682329" y="4757589"/>
            <a:ext cx="486137" cy="1616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1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2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3 - solo-lin_rcp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" y="1144080"/>
            <a:ext cx="4320000" cy="39771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0134" y="1092408"/>
            <a:ext cx="453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SST trend over the subpolar NA is well correlated with the MLD trend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7352" y="1144080"/>
            <a:ext cx="2422095" cy="369332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SST trend </a:t>
            </a:r>
            <a:r>
              <a:rPr lang="en-US" i="1" dirty="0" err="1" smtClean="0"/>
              <a:t>vs</a:t>
            </a:r>
            <a:r>
              <a:rPr lang="en-US" dirty="0" smtClean="0"/>
              <a:t> MLD trend 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rot="5400000">
            <a:off x="6234078" y="1917766"/>
            <a:ext cx="548239" cy="432000"/>
          </a:xfrm>
          <a:prstGeom prst="rightArrow">
            <a:avLst/>
          </a:prstGeom>
          <a:solidFill>
            <a:srgbClr val="0026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033122" y="2447583"/>
            <a:ext cx="4685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Importance of the </a:t>
            </a:r>
            <a:r>
              <a:rPr lang="en-US" b="1" dirty="0" smtClean="0">
                <a:solidFill>
                  <a:srgbClr val="000000"/>
                </a:solidFill>
              </a:rPr>
              <a:t>background stratification </a:t>
            </a:r>
            <a:endParaRPr lang="en-US" b="1" dirty="0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810000" y="3115382"/>
            <a:ext cx="5413491" cy="4250622"/>
            <a:chOff x="3810000" y="3284712"/>
            <a:chExt cx="5413491" cy="399662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3555996"/>
              <a:ext cx="5413491" cy="372533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54849" y="3290594"/>
              <a:ext cx="1697901" cy="369332"/>
            </a:xfrm>
            <a:prstGeom prst="rect">
              <a:avLst/>
            </a:prstGeom>
            <a:noFill/>
            <a:ln w="25400">
              <a:solidFill>
                <a:srgbClr val="00009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Density profiles</a:t>
              </a:r>
              <a:endParaRPr lang="en-US" dirty="0">
                <a:solidFill>
                  <a:srgbClr val="00009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148982" y="3284712"/>
              <a:ext cx="1508007" cy="369332"/>
            </a:xfrm>
            <a:prstGeom prst="rect">
              <a:avLst/>
            </a:prstGeom>
            <a:noFill/>
            <a:ln w="25400">
              <a:solidFill>
                <a:srgbClr val="00009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Gap from OBS</a:t>
              </a:r>
              <a:endParaRPr lang="en-US" dirty="0">
                <a:solidFill>
                  <a:srgbClr val="000090"/>
                </a:solidFill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433995" y="6449985"/>
              <a:ext cx="755962" cy="276999"/>
              <a:chOff x="916529" y="4693637"/>
              <a:chExt cx="755962" cy="276999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1152256" y="4693637"/>
                <a:ext cx="5202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OBS</a:t>
                </a:r>
                <a:endParaRPr lang="en-US" sz="1200" b="1" dirty="0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916529" y="4821146"/>
                <a:ext cx="291600" cy="0"/>
              </a:xfrm>
              <a:prstGeom prst="line">
                <a:avLst/>
              </a:prstGeom>
              <a:ln w="317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/>
            <p:cNvGrpSpPr/>
            <p:nvPr/>
          </p:nvGrpSpPr>
          <p:grpSpPr>
            <a:xfrm>
              <a:off x="6899919" y="6449740"/>
              <a:ext cx="2274014" cy="276999"/>
              <a:chOff x="903829" y="4693637"/>
              <a:chExt cx="1487758" cy="276999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064891" y="4693637"/>
                <a:ext cx="132669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0026AA"/>
                    </a:solidFill>
                  </a:rPr>
                  <a:t>SPG convection collapse</a:t>
                </a:r>
                <a:endParaRPr lang="en-US" sz="1200" b="1" dirty="0">
                  <a:solidFill>
                    <a:srgbClr val="0026AA"/>
                  </a:solidFill>
                </a:endParaRP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903829" y="4821146"/>
                <a:ext cx="190777" cy="0"/>
              </a:xfrm>
              <a:prstGeom prst="line">
                <a:avLst/>
              </a:prstGeom>
              <a:ln w="31750" cmpd="sng">
                <a:solidFill>
                  <a:srgbClr val="0026A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/>
            <p:cNvGrpSpPr/>
            <p:nvPr/>
          </p:nvGrpSpPr>
          <p:grpSpPr>
            <a:xfrm>
              <a:off x="5596432" y="6450116"/>
              <a:ext cx="1380143" cy="276999"/>
              <a:chOff x="903829" y="4693637"/>
              <a:chExt cx="1380143" cy="276999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152255" y="4693637"/>
                <a:ext cx="113171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</a:rPr>
                  <a:t>No abrupt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903829" y="4833088"/>
                <a:ext cx="291600" cy="0"/>
              </a:xfrm>
              <a:prstGeom prst="line">
                <a:avLst/>
              </a:prstGeom>
              <a:ln w="317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18445" y="-632443"/>
            <a:ext cx="8042275" cy="1336675"/>
          </a:xfrm>
        </p:spPr>
        <p:txBody>
          <a:bodyPr/>
          <a:lstStyle/>
          <a:p>
            <a:r>
              <a:rPr lang="fr-FR" sz="3600" dirty="0" smtClean="0"/>
              <a:t>Source of model </a:t>
            </a:r>
            <a:r>
              <a:rPr lang="fr-FR" sz="3600" dirty="0" err="1" smtClean="0"/>
              <a:t>uncertainty</a:t>
            </a:r>
            <a:endParaRPr lang="fr-FR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12701" y="4939774"/>
            <a:ext cx="3809999" cy="18928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US" dirty="0" smtClean="0"/>
              <a:t>Two different configurations for present-day conditions</a:t>
            </a:r>
          </a:p>
          <a:p>
            <a:pPr algn="just"/>
            <a:endParaRPr lang="en-US" sz="900" dirty="0" smtClean="0"/>
          </a:p>
          <a:p>
            <a:pPr marL="285750" indent="-285750" algn="just">
              <a:buFont typeface="Arial"/>
              <a:buChar char="•"/>
            </a:pPr>
            <a:r>
              <a:rPr lang="en-US" dirty="0" smtClean="0"/>
              <a:t>If compared with </a:t>
            </a:r>
            <a:r>
              <a:rPr lang="en-US" b="1" i="1" dirty="0" smtClean="0"/>
              <a:t>OBS</a:t>
            </a:r>
            <a:r>
              <a:rPr lang="en-US" dirty="0" smtClean="0"/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b="1" i="1" dirty="0" smtClean="0">
                <a:solidFill>
                  <a:srgbClr val="FF0000"/>
                </a:solidFill>
              </a:rPr>
              <a:t>No abrupt </a:t>
            </a:r>
            <a:r>
              <a:rPr lang="en-US" dirty="0" smtClean="0">
                <a:solidFill>
                  <a:srgbClr val="000000"/>
                </a:solidFill>
              </a:rPr>
              <a:t>excessively stratified</a:t>
            </a:r>
          </a:p>
          <a:p>
            <a:pPr marL="285750" indent="-285750" algn="just">
              <a:buFontTx/>
              <a:buChar char="-"/>
            </a:pPr>
            <a:r>
              <a:rPr lang="en-US" b="1" i="1" dirty="0" smtClean="0">
                <a:solidFill>
                  <a:srgbClr val="0000FF"/>
                </a:solidFill>
              </a:rPr>
              <a:t>SPG convection collapse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models less stratified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03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se">
  <a:themeElements>
    <a:clrScheme name="Bris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s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is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Brise.thmx</Template>
  <TotalTime>19481</TotalTime>
  <Words>1146</Words>
  <Application>Microsoft Macintosh PowerPoint</Application>
  <PresentationFormat>Présentation à l'écran (4:3)</PresentationFormat>
  <Paragraphs>200</Paragraphs>
  <Slides>21</Slides>
  <Notes>3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9" baseType="lpstr">
      <vt:lpstr>ＭＳ Ｐゴシック</vt:lpstr>
      <vt:lpstr>News Gothic MT</vt:lpstr>
      <vt:lpstr>Wingdings 2</vt:lpstr>
      <vt:lpstr>Arial</vt:lpstr>
      <vt:lpstr>Calibri</vt:lpstr>
      <vt:lpstr>Symbol</vt:lpstr>
      <vt:lpstr>Brise</vt:lpstr>
      <vt:lpstr>Equation</vt:lpstr>
      <vt:lpstr>Abrupt cooling over the North Atlantic in modern climate models </vt:lpstr>
      <vt:lpstr>A cold blob in the North Atlantic?</vt:lpstr>
      <vt:lpstr>Présentation PowerPoint</vt:lpstr>
      <vt:lpstr>Methods</vt:lpstr>
      <vt:lpstr>Abrupt cooling events in the SPG</vt:lpstr>
      <vt:lpstr>Three main types of SPG changes</vt:lpstr>
      <vt:lpstr>Mechanisms of the convection collapse</vt:lpstr>
      <vt:lpstr>Three different climatic impacts</vt:lpstr>
      <vt:lpstr>Source of model uncertainty</vt:lpstr>
      <vt:lpstr>The stratification indicator</vt:lpstr>
      <vt:lpstr>Stratification as an emergent constraint for SST response</vt:lpstr>
      <vt:lpstr>Model evaluation</vt:lpstr>
      <vt:lpstr>Conclusions</vt:lpstr>
      <vt:lpstr>Thank you!</vt:lpstr>
      <vt:lpstr>Présentation PowerPoint</vt:lpstr>
      <vt:lpstr>Ensemble mean and spread of SST from CMIP5 model simulations </vt:lpstr>
      <vt:lpstr>Présentation PowerPoint</vt:lpstr>
      <vt:lpstr>Présentation PowerPoint</vt:lpstr>
      <vt:lpstr>Présentation PowerPoint</vt:lpstr>
      <vt:lpstr>Présentation PowerPoint</vt:lpstr>
      <vt:lpstr>Forecasting the future of the ongoing cold blob</vt:lpstr>
    </vt:vector>
  </TitlesOfParts>
  <Company>IRD/LOCEAN</Company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Juliette Mignot</dc:creator>
  <cp:lastModifiedBy>Didier Swingedouw</cp:lastModifiedBy>
  <cp:revision>174</cp:revision>
  <dcterms:created xsi:type="dcterms:W3CDTF">2015-05-31T04:02:30Z</dcterms:created>
  <dcterms:modified xsi:type="dcterms:W3CDTF">2017-01-19T09:13:15Z</dcterms:modified>
</cp:coreProperties>
</file>