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2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notesSlides/notesSlide3.xml" ContentType="application/vnd.openxmlformats-officedocument.presentationml.notesSlide+xml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notesSlides/notesSlide4.xml" ContentType="application/vnd.openxmlformats-officedocument.presentationml.notesSlide+xml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8" r:id="rId3"/>
    <p:sldId id="298" r:id="rId4"/>
    <p:sldId id="291" r:id="rId5"/>
    <p:sldId id="292" r:id="rId6"/>
    <p:sldId id="293" r:id="rId7"/>
    <p:sldId id="294" r:id="rId8"/>
    <p:sldId id="283" r:id="rId9"/>
    <p:sldId id="282" r:id="rId10"/>
    <p:sldId id="303" r:id="rId11"/>
    <p:sldId id="300" r:id="rId12"/>
    <p:sldId id="301" r:id="rId13"/>
    <p:sldId id="284" r:id="rId14"/>
    <p:sldId id="276" r:id="rId15"/>
    <p:sldId id="297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92" autoAdjust="0"/>
    <p:restoredTop sz="99796" autoAdjust="0"/>
  </p:normalViewPr>
  <p:slideViewPr>
    <p:cSldViewPr snapToGrid="0" snapToObjects="1">
      <p:cViewPr>
        <p:scale>
          <a:sx n="75" d="100"/>
          <a:sy n="75" d="100"/>
        </p:scale>
        <p:origin x="-200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wmf"/><Relationship Id="rId8" Type="http://schemas.openxmlformats.org/officeDocument/2006/relationships/image" Target="../media/image15.wmf"/><Relationship Id="rId9" Type="http://schemas.openxmlformats.org/officeDocument/2006/relationships/image" Target="../media/image16.wmf"/><Relationship Id="rId10" Type="http://schemas.openxmlformats.org/officeDocument/2006/relationships/image" Target="../media/image17.wmf"/><Relationship Id="rId11" Type="http://schemas.openxmlformats.org/officeDocument/2006/relationships/image" Target="../media/image18.w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w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w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w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E20B6-25CB-A344-ADAE-BAD794E84626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F4941-3A27-2B45-AFAE-BD8C5CD1B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78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5007189" indent="-34585239"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219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843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265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687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Sensitivity</a:t>
            </a:r>
          </a:p>
        </p:txBody>
      </p:sp>
      <p:sp>
        <p:nvSpPr>
          <p:cNvPr id="778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5007189" indent="-34585239"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219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843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265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687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Didier Swingedouw</a:t>
            </a:r>
          </a:p>
        </p:txBody>
      </p:sp>
      <p:sp>
        <p:nvSpPr>
          <p:cNvPr id="778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5007189" indent="-34585239"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219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843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265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687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DD1A4759-3115-B344-9347-38C53EE4AB38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77829" name="Text Box 2"/>
          <p:cNvSpPr txBox="1">
            <a:spLocks noChangeArrowheads="1"/>
          </p:cNvSpPr>
          <p:nvPr/>
        </p:nvSpPr>
        <p:spPr bwMode="auto">
          <a:xfrm>
            <a:off x="2142934" y="694984"/>
            <a:ext cx="2572133" cy="34295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4390" tIns="42195" rIns="84390" bIns="42195" anchor="ctr"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77830" name="Text Box 3"/>
          <p:cNvSpPr>
            <a:spLocks noGrp="1" noChangeArrowheads="1"/>
          </p:cNvSpPr>
          <p:nvPr>
            <p:ph type="body"/>
          </p:nvPr>
        </p:nvSpPr>
        <p:spPr>
          <a:xfrm>
            <a:off x="686720" y="4344357"/>
            <a:ext cx="5483028" cy="41131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14625"/>
            <a:r>
              <a:rPr lang="fr-BE">
                <a:ea typeface="ＭＳ Ｐゴシック" charset="0"/>
                <a:cs typeface="ＭＳ Ｐゴシック" charset="0"/>
              </a:rPr>
              <a:t>Explique équilibre diffusion consommation</a:t>
            </a:r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5007189" indent="-34585239"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219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843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265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687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Sensitivity</a:t>
            </a:r>
          </a:p>
        </p:txBody>
      </p:sp>
      <p:sp>
        <p:nvSpPr>
          <p:cNvPr id="798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5007189" indent="-34585239"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219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843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265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687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Didier Swingedouw</a:t>
            </a:r>
          </a:p>
        </p:txBody>
      </p:sp>
      <p:sp>
        <p:nvSpPr>
          <p:cNvPr id="798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5007189" indent="-34585239"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219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843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265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687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5B7559D0-0A39-C745-BF1A-FC3ED659E1A2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79877" name="Text Box 2"/>
          <p:cNvSpPr txBox="1">
            <a:spLocks noChangeArrowheads="1"/>
          </p:cNvSpPr>
          <p:nvPr/>
        </p:nvSpPr>
        <p:spPr bwMode="auto">
          <a:xfrm>
            <a:off x="2142934" y="694984"/>
            <a:ext cx="2572133" cy="34295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4390" tIns="42195" rIns="84390" bIns="42195" anchor="ctr"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79878" name="Text Box 3"/>
          <p:cNvSpPr>
            <a:spLocks noGrp="1" noChangeArrowheads="1"/>
          </p:cNvSpPr>
          <p:nvPr>
            <p:ph type="body"/>
          </p:nvPr>
        </p:nvSpPr>
        <p:spPr>
          <a:xfrm>
            <a:off x="686720" y="4344357"/>
            <a:ext cx="5483028" cy="41131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14625"/>
            <a:r>
              <a:rPr lang="fr-BE">
                <a:ea typeface="ＭＳ Ｐゴシック" charset="0"/>
                <a:cs typeface="ＭＳ Ｐゴシック" charset="0"/>
              </a:rPr>
              <a:t>Explique equilibre diffusuion consommation</a:t>
            </a:r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5007189" indent="-34585239"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219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843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265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687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Sensitivity</a:t>
            </a:r>
          </a:p>
        </p:txBody>
      </p:sp>
      <p:sp>
        <p:nvSpPr>
          <p:cNvPr id="819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5007189" indent="-34585239"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219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843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265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687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Didier Swingedouw</a:t>
            </a:r>
          </a:p>
        </p:txBody>
      </p:sp>
      <p:sp>
        <p:nvSpPr>
          <p:cNvPr id="819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5007189" indent="-34585239"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219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843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265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687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63850216-1D61-2546-8CD5-61D9273629B8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81925" name="Text Box 2"/>
          <p:cNvSpPr txBox="1">
            <a:spLocks noChangeArrowheads="1"/>
          </p:cNvSpPr>
          <p:nvPr/>
        </p:nvSpPr>
        <p:spPr bwMode="auto">
          <a:xfrm>
            <a:off x="2142934" y="694984"/>
            <a:ext cx="2572133" cy="34295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4390" tIns="42195" rIns="84390" bIns="42195" anchor="ctr"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81926" name="Text Box 3"/>
          <p:cNvSpPr>
            <a:spLocks noGrp="1" noChangeArrowheads="1"/>
          </p:cNvSpPr>
          <p:nvPr>
            <p:ph type="body"/>
          </p:nvPr>
        </p:nvSpPr>
        <p:spPr>
          <a:xfrm>
            <a:off x="686720" y="4344357"/>
            <a:ext cx="5483028" cy="41131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14625"/>
            <a:r>
              <a:rPr lang="fr-BE">
                <a:ea typeface="ＭＳ Ｐゴシック" charset="0"/>
                <a:cs typeface="ＭＳ Ｐゴシック" charset="0"/>
              </a:rPr>
              <a:t>Explique equilibre diffusuion consommation</a:t>
            </a:r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5007189" indent="-34585239"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219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843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265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687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Sensitivity</a:t>
            </a:r>
          </a:p>
        </p:txBody>
      </p:sp>
      <p:sp>
        <p:nvSpPr>
          <p:cNvPr id="839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5007189" indent="-34585239"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219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843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265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687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Didier Swingedouw</a:t>
            </a:r>
          </a:p>
        </p:txBody>
      </p:sp>
      <p:sp>
        <p:nvSpPr>
          <p:cNvPr id="839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5007189" indent="-34585239"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219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843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265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687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01459B74-C0D8-1548-8D72-E40864FCE1F3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83973" name="Text Box 2"/>
          <p:cNvSpPr txBox="1">
            <a:spLocks noChangeArrowheads="1"/>
          </p:cNvSpPr>
          <p:nvPr/>
        </p:nvSpPr>
        <p:spPr bwMode="auto">
          <a:xfrm>
            <a:off x="2142934" y="694984"/>
            <a:ext cx="2572133" cy="34295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4390" tIns="42195" rIns="84390" bIns="42195" anchor="ctr"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83974" name="Text Box 3"/>
          <p:cNvSpPr>
            <a:spLocks noGrp="1" noChangeArrowheads="1"/>
          </p:cNvSpPr>
          <p:nvPr>
            <p:ph type="body"/>
          </p:nvPr>
        </p:nvSpPr>
        <p:spPr>
          <a:xfrm>
            <a:off x="686720" y="4344357"/>
            <a:ext cx="5483028" cy="41131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14625"/>
            <a:r>
              <a:rPr lang="fr-BE">
                <a:ea typeface="ＭＳ Ｐゴシック" charset="0"/>
                <a:cs typeface="ＭＳ Ｐゴシック" charset="0"/>
              </a:rPr>
              <a:t>Explique equilibre diffusuion consommation</a:t>
            </a:r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5007189" indent="-34585239"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219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843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265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687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Sensitivity</a:t>
            </a:r>
          </a:p>
        </p:txBody>
      </p:sp>
      <p:sp>
        <p:nvSpPr>
          <p:cNvPr id="1085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5007189" indent="-34585239"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219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843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265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687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Didier Swingedouw</a:t>
            </a:r>
          </a:p>
        </p:txBody>
      </p:sp>
      <p:sp>
        <p:nvSpPr>
          <p:cNvPr id="1085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5007189" indent="-34585239" defTabSz="914225"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219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843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265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687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E9E23829-0CC6-294A-AF81-3287578F49D7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1085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image" Target="../media/image29.gif"/><Relationship Id="rId5" Type="http://schemas.openxmlformats.org/officeDocument/2006/relationships/image" Target="../media/image30.gif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5.w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6.w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7.wmf"/><Relationship Id="rId25" Type="http://schemas.openxmlformats.org/officeDocument/2006/relationships/oleObject" Target="../embeddings/oleObject12.bin"/><Relationship Id="rId26" Type="http://schemas.openxmlformats.org/officeDocument/2006/relationships/oleObject" Target="../embeddings/oleObject13.bin"/><Relationship Id="rId27" Type="http://schemas.openxmlformats.org/officeDocument/2006/relationships/oleObject" Target="../embeddings/oleObject14.bin"/><Relationship Id="rId28" Type="http://schemas.openxmlformats.org/officeDocument/2006/relationships/oleObject" Target="../embeddings/oleObject15.bin"/><Relationship Id="rId29" Type="http://schemas.openxmlformats.org/officeDocument/2006/relationships/oleObject" Target="../embeddings/oleObject16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30" Type="http://schemas.openxmlformats.org/officeDocument/2006/relationships/oleObject" Target="../embeddings/oleObject17.bin"/><Relationship Id="rId31" Type="http://schemas.openxmlformats.org/officeDocument/2006/relationships/oleObject" Target="../embeddings/oleObject18.bin"/><Relationship Id="rId32" Type="http://schemas.openxmlformats.org/officeDocument/2006/relationships/oleObject" Target="../embeddings/oleObject19.bin"/><Relationship Id="rId9" Type="http://schemas.openxmlformats.org/officeDocument/2006/relationships/oleObject" Target="../embeddings/oleObject4.bin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3.bin"/><Relationship Id="rId33" Type="http://schemas.openxmlformats.org/officeDocument/2006/relationships/oleObject" Target="../embeddings/oleObject20.bin"/><Relationship Id="rId34" Type="http://schemas.openxmlformats.org/officeDocument/2006/relationships/oleObject" Target="../embeddings/oleObject21.bin"/><Relationship Id="rId35" Type="http://schemas.openxmlformats.org/officeDocument/2006/relationships/oleObject" Target="../embeddings/oleObject22.bin"/><Relationship Id="rId36" Type="http://schemas.openxmlformats.org/officeDocument/2006/relationships/oleObject" Target="../embeddings/oleObject23.bin"/><Relationship Id="rId10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2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3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4.wmf"/><Relationship Id="rId19" Type="http://schemas.openxmlformats.org/officeDocument/2006/relationships/oleObject" Target="../embeddings/oleObject9.bin"/><Relationship Id="rId37" Type="http://schemas.openxmlformats.org/officeDocument/2006/relationships/oleObject" Target="../embeddings/oleObject24.bin"/><Relationship Id="rId38" Type="http://schemas.openxmlformats.org/officeDocument/2006/relationships/oleObject" Target="../embeddings/oleObject25.bin"/><Relationship Id="rId39" Type="http://schemas.openxmlformats.org/officeDocument/2006/relationships/oleObject" Target="../embeddings/oleObject26.bin"/><Relationship Id="rId40" Type="http://schemas.openxmlformats.org/officeDocument/2006/relationships/oleObject" Target="../embeddings/oleObject27.bin"/><Relationship Id="rId41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36.bin"/><Relationship Id="rId21" Type="http://schemas.openxmlformats.org/officeDocument/2006/relationships/oleObject" Target="../embeddings/oleObject37.bin"/><Relationship Id="rId22" Type="http://schemas.openxmlformats.org/officeDocument/2006/relationships/oleObject" Target="../embeddings/oleObject38.bin"/><Relationship Id="rId23" Type="http://schemas.openxmlformats.org/officeDocument/2006/relationships/oleObject" Target="../embeddings/oleObject39.bin"/><Relationship Id="rId24" Type="http://schemas.openxmlformats.org/officeDocument/2006/relationships/oleObject" Target="../embeddings/oleObject40.bin"/><Relationship Id="rId25" Type="http://schemas.openxmlformats.org/officeDocument/2006/relationships/oleObject" Target="../embeddings/oleObject41.bin"/><Relationship Id="rId26" Type="http://schemas.openxmlformats.org/officeDocument/2006/relationships/oleObject" Target="../embeddings/oleObject42.bin"/><Relationship Id="rId27" Type="http://schemas.openxmlformats.org/officeDocument/2006/relationships/oleObject" Target="../embeddings/oleObject43.bin"/><Relationship Id="rId28" Type="http://schemas.openxmlformats.org/officeDocument/2006/relationships/oleObject" Target="../embeddings/oleObject44.bin"/><Relationship Id="rId29" Type="http://schemas.openxmlformats.org/officeDocument/2006/relationships/oleObject" Target="../embeddings/oleObject4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9.gif"/><Relationship Id="rId5" Type="http://schemas.openxmlformats.org/officeDocument/2006/relationships/oleObject" Target="../embeddings/oleObject28.bin"/><Relationship Id="rId30" Type="http://schemas.openxmlformats.org/officeDocument/2006/relationships/oleObject" Target="../embeddings/oleObject46.bin"/><Relationship Id="rId31" Type="http://schemas.openxmlformats.org/officeDocument/2006/relationships/oleObject" Target="../embeddings/oleObject47.bin"/><Relationship Id="rId32" Type="http://schemas.openxmlformats.org/officeDocument/2006/relationships/oleObject" Target="../embeddings/oleObject48.bin"/><Relationship Id="rId9" Type="http://schemas.openxmlformats.org/officeDocument/2006/relationships/oleObject" Target="../embeddings/oleObject30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9.emf"/><Relationship Id="rId33" Type="http://schemas.openxmlformats.org/officeDocument/2006/relationships/oleObject" Target="../embeddings/oleObject49.bin"/><Relationship Id="rId34" Type="http://schemas.openxmlformats.org/officeDocument/2006/relationships/oleObject" Target="../embeddings/oleObject50.bin"/><Relationship Id="rId35" Type="http://schemas.openxmlformats.org/officeDocument/2006/relationships/oleObject" Target="../embeddings/oleObject51.bin"/><Relationship Id="rId36" Type="http://schemas.openxmlformats.org/officeDocument/2006/relationships/oleObject" Target="../embeddings/oleObject52.bin"/><Relationship Id="rId10" Type="http://schemas.openxmlformats.org/officeDocument/2006/relationships/oleObject" Target="../embeddings/oleObject31.bin"/><Relationship Id="rId11" Type="http://schemas.openxmlformats.org/officeDocument/2006/relationships/image" Target="../media/image10.wmf"/><Relationship Id="rId12" Type="http://schemas.openxmlformats.org/officeDocument/2006/relationships/oleObject" Target="../embeddings/oleObject32.bin"/><Relationship Id="rId13" Type="http://schemas.openxmlformats.org/officeDocument/2006/relationships/image" Target="../media/image11.wmf"/><Relationship Id="rId14" Type="http://schemas.openxmlformats.org/officeDocument/2006/relationships/oleObject" Target="../embeddings/oleObject33.bin"/><Relationship Id="rId15" Type="http://schemas.openxmlformats.org/officeDocument/2006/relationships/image" Target="../media/image12.emf"/><Relationship Id="rId16" Type="http://schemas.openxmlformats.org/officeDocument/2006/relationships/oleObject" Target="../embeddings/oleObject34.bin"/><Relationship Id="rId17" Type="http://schemas.openxmlformats.org/officeDocument/2006/relationships/image" Target="../media/image13.emf"/><Relationship Id="rId18" Type="http://schemas.openxmlformats.org/officeDocument/2006/relationships/oleObject" Target="../embeddings/oleObject35.bin"/><Relationship Id="rId19" Type="http://schemas.openxmlformats.org/officeDocument/2006/relationships/image" Target="../media/image14.wmf"/><Relationship Id="rId37" Type="http://schemas.openxmlformats.org/officeDocument/2006/relationships/oleObject" Target="../embeddings/oleObject53.bin"/><Relationship Id="rId38" Type="http://schemas.openxmlformats.org/officeDocument/2006/relationships/oleObject" Target="../embeddings/oleObject54.bin"/><Relationship Id="rId39" Type="http://schemas.openxmlformats.org/officeDocument/2006/relationships/oleObject" Target="../embeddings/oleObject55.bin"/><Relationship Id="rId40" Type="http://schemas.openxmlformats.org/officeDocument/2006/relationships/oleObject" Target="../embeddings/oleObject56.bin"/><Relationship Id="rId41" Type="http://schemas.openxmlformats.org/officeDocument/2006/relationships/oleObject" Target="../embeddings/oleObject57.bin"/><Relationship Id="rId42" Type="http://schemas.openxmlformats.org/officeDocument/2006/relationships/oleObject" Target="../embeddings/oleObject58.bin"/><Relationship Id="rId43" Type="http://schemas.openxmlformats.org/officeDocument/2006/relationships/oleObject" Target="../embeddings/oleObject59.bin"/></Relationships>
</file>

<file path=ppt/slides/_rels/slide6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68.bin"/><Relationship Id="rId21" Type="http://schemas.openxmlformats.org/officeDocument/2006/relationships/oleObject" Target="../embeddings/oleObject69.bin"/><Relationship Id="rId22" Type="http://schemas.openxmlformats.org/officeDocument/2006/relationships/oleObject" Target="../embeddings/oleObject70.bin"/><Relationship Id="rId23" Type="http://schemas.openxmlformats.org/officeDocument/2006/relationships/oleObject" Target="../embeddings/oleObject71.bin"/><Relationship Id="rId24" Type="http://schemas.openxmlformats.org/officeDocument/2006/relationships/oleObject" Target="../embeddings/oleObject72.bin"/><Relationship Id="rId25" Type="http://schemas.openxmlformats.org/officeDocument/2006/relationships/oleObject" Target="../embeddings/oleObject73.bin"/><Relationship Id="rId26" Type="http://schemas.openxmlformats.org/officeDocument/2006/relationships/oleObject" Target="../embeddings/oleObject74.bin"/><Relationship Id="rId27" Type="http://schemas.openxmlformats.org/officeDocument/2006/relationships/oleObject" Target="../embeddings/oleObject75.bin"/><Relationship Id="rId28" Type="http://schemas.openxmlformats.org/officeDocument/2006/relationships/oleObject" Target="../embeddings/oleObject76.bin"/><Relationship Id="rId29" Type="http://schemas.openxmlformats.org/officeDocument/2006/relationships/oleObject" Target="../embeddings/oleObject7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9.gif"/><Relationship Id="rId5" Type="http://schemas.openxmlformats.org/officeDocument/2006/relationships/oleObject" Target="../embeddings/oleObject60.bin"/><Relationship Id="rId30" Type="http://schemas.openxmlformats.org/officeDocument/2006/relationships/oleObject" Target="../embeddings/oleObject78.bin"/><Relationship Id="rId31" Type="http://schemas.openxmlformats.org/officeDocument/2006/relationships/oleObject" Target="../embeddings/oleObject79.bin"/><Relationship Id="rId32" Type="http://schemas.openxmlformats.org/officeDocument/2006/relationships/oleObject" Target="../embeddings/oleObject80.bin"/><Relationship Id="rId9" Type="http://schemas.openxmlformats.org/officeDocument/2006/relationships/oleObject" Target="../embeddings/oleObject62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9.emf"/><Relationship Id="rId33" Type="http://schemas.openxmlformats.org/officeDocument/2006/relationships/oleObject" Target="../embeddings/oleObject81.bin"/><Relationship Id="rId34" Type="http://schemas.openxmlformats.org/officeDocument/2006/relationships/oleObject" Target="../embeddings/oleObject82.bin"/><Relationship Id="rId35" Type="http://schemas.openxmlformats.org/officeDocument/2006/relationships/oleObject" Target="../embeddings/oleObject83.bin"/><Relationship Id="rId10" Type="http://schemas.openxmlformats.org/officeDocument/2006/relationships/oleObject" Target="../embeddings/oleObject63.bin"/><Relationship Id="rId11" Type="http://schemas.openxmlformats.org/officeDocument/2006/relationships/image" Target="../media/image10.wmf"/><Relationship Id="rId12" Type="http://schemas.openxmlformats.org/officeDocument/2006/relationships/oleObject" Target="../embeddings/oleObject64.bin"/><Relationship Id="rId13" Type="http://schemas.openxmlformats.org/officeDocument/2006/relationships/image" Target="../media/image11.wmf"/><Relationship Id="rId14" Type="http://schemas.openxmlformats.org/officeDocument/2006/relationships/oleObject" Target="../embeddings/oleObject65.bin"/><Relationship Id="rId15" Type="http://schemas.openxmlformats.org/officeDocument/2006/relationships/image" Target="../media/image12.emf"/><Relationship Id="rId16" Type="http://schemas.openxmlformats.org/officeDocument/2006/relationships/oleObject" Target="../embeddings/oleObject66.bin"/><Relationship Id="rId17" Type="http://schemas.openxmlformats.org/officeDocument/2006/relationships/image" Target="../media/image13.emf"/><Relationship Id="rId18" Type="http://schemas.openxmlformats.org/officeDocument/2006/relationships/oleObject" Target="../embeddings/oleObject67.bin"/><Relationship Id="rId1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6.bin"/><Relationship Id="rId20" Type="http://schemas.openxmlformats.org/officeDocument/2006/relationships/oleObject" Target="../embeddings/oleObject92.bin"/><Relationship Id="rId21" Type="http://schemas.openxmlformats.org/officeDocument/2006/relationships/oleObject" Target="../embeddings/oleObject93.bin"/><Relationship Id="rId22" Type="http://schemas.openxmlformats.org/officeDocument/2006/relationships/oleObject" Target="../embeddings/oleObject94.bin"/><Relationship Id="rId23" Type="http://schemas.openxmlformats.org/officeDocument/2006/relationships/oleObject" Target="../embeddings/oleObject95.bin"/><Relationship Id="rId24" Type="http://schemas.openxmlformats.org/officeDocument/2006/relationships/oleObject" Target="../embeddings/oleObject96.bin"/><Relationship Id="rId25" Type="http://schemas.openxmlformats.org/officeDocument/2006/relationships/oleObject" Target="../embeddings/oleObject97.bin"/><Relationship Id="rId26" Type="http://schemas.openxmlformats.org/officeDocument/2006/relationships/oleObject" Target="../embeddings/oleObject98.bin"/><Relationship Id="rId27" Type="http://schemas.openxmlformats.org/officeDocument/2006/relationships/oleObject" Target="../embeddings/oleObject99.bin"/><Relationship Id="rId28" Type="http://schemas.openxmlformats.org/officeDocument/2006/relationships/oleObject" Target="../embeddings/oleObject100.bin"/><Relationship Id="rId29" Type="http://schemas.openxmlformats.org/officeDocument/2006/relationships/oleObject" Target="../embeddings/oleObject101.bin"/><Relationship Id="rId30" Type="http://schemas.openxmlformats.org/officeDocument/2006/relationships/oleObject" Target="../embeddings/oleObject102.bin"/><Relationship Id="rId31" Type="http://schemas.openxmlformats.org/officeDocument/2006/relationships/oleObject" Target="../embeddings/oleObject103.bin"/><Relationship Id="rId10" Type="http://schemas.openxmlformats.org/officeDocument/2006/relationships/oleObject" Target="../embeddings/oleObject87.bin"/><Relationship Id="rId11" Type="http://schemas.openxmlformats.org/officeDocument/2006/relationships/image" Target="../media/image10.wmf"/><Relationship Id="rId12" Type="http://schemas.openxmlformats.org/officeDocument/2006/relationships/oleObject" Target="../embeddings/oleObject88.bin"/><Relationship Id="rId13" Type="http://schemas.openxmlformats.org/officeDocument/2006/relationships/image" Target="../media/image11.wmf"/><Relationship Id="rId14" Type="http://schemas.openxmlformats.org/officeDocument/2006/relationships/oleObject" Target="../embeddings/oleObject89.bin"/><Relationship Id="rId15" Type="http://schemas.openxmlformats.org/officeDocument/2006/relationships/image" Target="../media/image12.emf"/><Relationship Id="rId16" Type="http://schemas.openxmlformats.org/officeDocument/2006/relationships/oleObject" Target="../embeddings/oleObject90.bin"/><Relationship Id="rId17" Type="http://schemas.openxmlformats.org/officeDocument/2006/relationships/image" Target="../media/image13.emf"/><Relationship Id="rId18" Type="http://schemas.openxmlformats.org/officeDocument/2006/relationships/oleObject" Target="../embeddings/oleObject91.bin"/><Relationship Id="rId19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9.gif"/><Relationship Id="rId5" Type="http://schemas.openxmlformats.org/officeDocument/2006/relationships/oleObject" Target="../embeddings/oleObject84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85.bin"/><Relationship Id="rId8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7733" y="668867"/>
            <a:ext cx="6434667" cy="3412066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2400"/>
              </a:spcBef>
              <a:spcAft>
                <a:spcPts val="2400"/>
              </a:spcAft>
            </a:pPr>
            <a:r>
              <a:rPr lang="fr-FR" sz="4400" dirty="0"/>
              <a:t>Impact of </a:t>
            </a:r>
            <a:r>
              <a:rPr lang="fr-FR" sz="4400" dirty="0" err="1"/>
              <a:t>freshwater</a:t>
            </a:r>
            <a:r>
              <a:rPr lang="fr-FR" sz="4400" dirty="0"/>
              <a:t> release in the </a:t>
            </a:r>
            <a:r>
              <a:rPr lang="fr-FR" sz="4400" dirty="0" err="1"/>
              <a:t>Southern</a:t>
            </a:r>
            <a:r>
              <a:rPr lang="fr-FR" sz="4400" dirty="0"/>
              <a:t> </a:t>
            </a:r>
            <a:r>
              <a:rPr lang="fr-FR" sz="4400" dirty="0" err="1"/>
              <a:t>Ocean</a:t>
            </a:r>
            <a:r>
              <a:rPr lang="fr-FR" sz="4400" dirty="0"/>
              <a:t> on the Atlantic</a:t>
            </a:r>
            <a:endParaRPr lang="en-GB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39801" y="4825999"/>
            <a:ext cx="7281332" cy="1481667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Didier Swingedouw </a:t>
            </a:r>
          </a:p>
        </p:txBody>
      </p:sp>
      <p:pic>
        <p:nvPicPr>
          <p:cNvPr id="4" name="Image 3" descr="CNRSfr-Q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7499" cy="897499"/>
          </a:xfrm>
          <a:prstGeom prst="rect">
            <a:avLst/>
          </a:prstGeom>
        </p:spPr>
      </p:pic>
      <p:pic>
        <p:nvPicPr>
          <p:cNvPr id="5" name="Image 4" descr="Universite Bordeaux CMJ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63" y="0"/>
            <a:ext cx="2075074" cy="83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7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2912"/>
            <a:ext cx="8042276" cy="20260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An impact of Southern variability on the AMOC?</a:t>
            </a:r>
            <a:endParaRPr lang="en-GB" dirty="0"/>
          </a:p>
        </p:txBody>
      </p:sp>
      <p:grpSp>
        <p:nvGrpSpPr>
          <p:cNvPr id="3" name="Grouper 2"/>
          <p:cNvGrpSpPr/>
          <p:nvPr/>
        </p:nvGrpSpPr>
        <p:grpSpPr>
          <a:xfrm>
            <a:off x="101598" y="2533030"/>
            <a:ext cx="8952150" cy="4412027"/>
            <a:chOff x="159125" y="1144496"/>
            <a:chExt cx="8952150" cy="4412027"/>
          </a:xfrm>
        </p:grpSpPr>
        <p:pic>
          <p:nvPicPr>
            <p:cNvPr id="4" name="Picture 7" descr="de_lavergn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25" y="1502768"/>
              <a:ext cx="3942976" cy="3961146"/>
            </a:xfrm>
            <a:prstGeom prst="rect">
              <a:avLst/>
            </a:prstGeom>
          </p:spPr>
        </p:pic>
        <p:pic>
          <p:nvPicPr>
            <p:cNvPr id="5" name="Picture 9" descr="CM2p6_de_lavergne_comp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421" y="1404197"/>
              <a:ext cx="4865854" cy="4152326"/>
            </a:xfrm>
            <a:prstGeom prst="rect">
              <a:avLst/>
            </a:prstGeom>
          </p:spPr>
        </p:pic>
        <p:sp>
          <p:nvSpPr>
            <p:cNvPr id="6" name="TextBox 10"/>
            <p:cNvSpPr txBox="1"/>
            <p:nvPr/>
          </p:nvSpPr>
          <p:spPr>
            <a:xfrm>
              <a:off x="803867" y="1144496"/>
              <a:ext cx="2734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Observations 1974-1976</a:t>
              </a:r>
              <a:endParaRPr lang="en-US" sz="2000" dirty="0"/>
            </a:p>
          </p:txBody>
        </p:sp>
        <p:sp>
          <p:nvSpPr>
            <p:cNvPr id="7" name="TextBox 11"/>
            <p:cNvSpPr txBox="1"/>
            <p:nvPr/>
          </p:nvSpPr>
          <p:spPr>
            <a:xfrm>
              <a:off x="5426873" y="1156642"/>
              <a:ext cx="16997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Climate model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756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8307"/>
            <a:ext cx="9144000" cy="789891"/>
          </a:xfrm>
        </p:spPr>
        <p:txBody>
          <a:bodyPr/>
          <a:lstStyle/>
          <a:p>
            <a:r>
              <a:rPr lang="en-GB" sz="3600" dirty="0" err="1" smtClean="0"/>
              <a:t>Bistability</a:t>
            </a:r>
            <a:r>
              <a:rPr lang="en-GB" sz="3600" dirty="0" smtClean="0"/>
              <a:t> in CMIP5 climate models?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2548468"/>
            <a:ext cx="3246856" cy="3615266"/>
          </a:xfrm>
        </p:spPr>
        <p:txBody>
          <a:bodyPr>
            <a:normAutofit/>
          </a:bodyPr>
          <a:lstStyle/>
          <a:p>
            <a:r>
              <a:rPr lang="en-GB" sz="2000" dirty="0" err="1" smtClean="0"/>
              <a:t>Drijfhout</a:t>
            </a:r>
            <a:r>
              <a:rPr lang="en-GB" sz="2000" dirty="0" smtClean="0"/>
              <a:t> et al. (in rev. in </a:t>
            </a:r>
            <a:r>
              <a:rPr lang="en-GB" sz="2000" i="1" dirty="0" smtClean="0"/>
              <a:t>Nature</a:t>
            </a:r>
            <a:r>
              <a:rPr lang="en-GB" sz="2000" dirty="0" smtClean="0"/>
              <a:t>): abrupt events in the Southern Ocean within CMIP5 database </a:t>
            </a:r>
          </a:p>
          <a:p>
            <a:r>
              <a:rPr lang="en-GB" sz="2000" dirty="0" err="1" smtClean="0"/>
              <a:t>bistability</a:t>
            </a:r>
            <a:r>
              <a:rPr lang="en-GB" sz="2000" dirty="0" smtClean="0"/>
              <a:t> </a:t>
            </a:r>
            <a:r>
              <a:rPr lang="en-GB" sz="2000" dirty="0" err="1" smtClean="0"/>
              <a:t>charateristics</a:t>
            </a:r>
            <a:r>
              <a:rPr lang="en-GB" sz="2000" dirty="0" smtClean="0"/>
              <a:t> (dip test)</a:t>
            </a:r>
            <a:endParaRPr lang="en-GB" sz="2000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55" y="1465473"/>
            <a:ext cx="2988945" cy="2267585"/>
          </a:xfrm>
          <a:prstGeom prst="rect">
            <a:avLst/>
          </a:prstGeom>
        </p:spPr>
      </p:pic>
      <p:pic>
        <p:nvPicPr>
          <p:cNvPr id="5" name="Afbeelding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444" y="1490874"/>
            <a:ext cx="2967355" cy="22675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70759" y="1121542"/>
            <a:ext cx="1750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bcc-csm1-1-m</a:t>
            </a:r>
            <a:r>
              <a:rPr lang="fr-FR" dirty="0"/>
              <a:t> </a:t>
            </a:r>
            <a:endParaRPr lang="en-GB" dirty="0"/>
          </a:p>
        </p:txBody>
      </p:sp>
      <p:pic>
        <p:nvPicPr>
          <p:cNvPr id="7" name="Afbeelding 2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88" y="4596660"/>
            <a:ext cx="2988945" cy="2267585"/>
          </a:xfrm>
          <a:prstGeom prst="rect">
            <a:avLst/>
          </a:prstGeom>
        </p:spPr>
      </p:pic>
      <p:pic>
        <p:nvPicPr>
          <p:cNvPr id="8" name="Afbeelding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53" y="4596660"/>
            <a:ext cx="2967355" cy="22675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57231" y="4210394"/>
            <a:ext cx="1453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CNRM-CM5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600" y="1121542"/>
            <a:ext cx="1625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4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457" y="78930"/>
            <a:ext cx="9117543" cy="8016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What do models tell us about </a:t>
            </a:r>
            <a:r>
              <a:rPr lang="en-US" sz="3200" dirty="0" err="1" smtClean="0"/>
              <a:t>polynya</a:t>
            </a:r>
            <a:r>
              <a:rPr lang="en-US" sz="3200" dirty="0" smtClean="0"/>
              <a:t> variability? </a:t>
            </a:r>
            <a:endParaRPr lang="en-US" sz="3200" dirty="0"/>
          </a:p>
        </p:txBody>
      </p:sp>
      <p:sp>
        <p:nvSpPr>
          <p:cNvPr id="6" name="TextBox 15"/>
          <p:cNvSpPr txBox="1"/>
          <p:nvPr/>
        </p:nvSpPr>
        <p:spPr>
          <a:xfrm>
            <a:off x="1642533" y="6516580"/>
            <a:ext cx="7501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 from Adele </a:t>
            </a:r>
            <a:r>
              <a:rPr lang="en-US" sz="1600" dirty="0" err="1" smtClean="0"/>
              <a:t>Morisson</a:t>
            </a:r>
            <a:r>
              <a:rPr lang="en-US" sz="1600" dirty="0" smtClean="0"/>
              <a:t>, with data from de </a:t>
            </a:r>
            <a:r>
              <a:rPr lang="en-US" sz="1600" dirty="0" err="1" smtClean="0"/>
              <a:t>Lavergne</a:t>
            </a:r>
            <a:r>
              <a:rPr lang="en-US" sz="1600" dirty="0" smtClean="0"/>
              <a:t> et al. 2014</a:t>
            </a:r>
            <a:endParaRPr lang="en-US" sz="1600" dirty="0"/>
          </a:p>
        </p:txBody>
      </p:sp>
      <p:grpSp>
        <p:nvGrpSpPr>
          <p:cNvPr id="9" name="Grouper 8"/>
          <p:cNvGrpSpPr/>
          <p:nvPr/>
        </p:nvGrpSpPr>
        <p:grpSpPr>
          <a:xfrm>
            <a:off x="3983711" y="1324960"/>
            <a:ext cx="5185690" cy="4979951"/>
            <a:chOff x="3958310" y="1536629"/>
            <a:chExt cx="5185690" cy="4979951"/>
          </a:xfrm>
        </p:grpSpPr>
        <p:pic>
          <p:nvPicPr>
            <p:cNvPr id="7" name="Picture 18" descr="percent_convect_year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8310" y="1536629"/>
              <a:ext cx="5185690" cy="2374677"/>
            </a:xfrm>
            <a:prstGeom prst="rect">
              <a:avLst/>
            </a:prstGeom>
          </p:spPr>
        </p:pic>
        <p:pic>
          <p:nvPicPr>
            <p:cNvPr id="8" name="Picture 19" descr="convect_duration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5384" y="4142476"/>
              <a:ext cx="5092159" cy="2374104"/>
            </a:xfrm>
            <a:prstGeom prst="rect">
              <a:avLst/>
            </a:prstGeom>
          </p:spPr>
        </p:pic>
      </p:grp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0" y="1527937"/>
            <a:ext cx="3983711" cy="434340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404040"/>
                </a:solidFill>
              </a:rPr>
              <a:t>Bimodal distribution of CMIP5 models – most either </a:t>
            </a:r>
            <a:r>
              <a:rPr lang="en-US" sz="2000" dirty="0" err="1">
                <a:solidFill>
                  <a:srgbClr val="404040"/>
                </a:solidFill>
              </a:rPr>
              <a:t>convect</a:t>
            </a:r>
            <a:r>
              <a:rPr lang="en-US" sz="2000" dirty="0">
                <a:solidFill>
                  <a:srgbClr val="404040"/>
                </a:solidFill>
              </a:rPr>
              <a:t> 0% or 100% of the time</a:t>
            </a:r>
            <a:r>
              <a:rPr lang="en-US" sz="2000" dirty="0" smtClean="0">
                <a:solidFill>
                  <a:srgbClr val="404040"/>
                </a:solidFill>
              </a:rPr>
              <a:t>.</a:t>
            </a:r>
            <a:endParaRPr lang="en-US" sz="1600" dirty="0">
              <a:solidFill>
                <a:srgbClr val="40404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404040"/>
                </a:solidFill>
              </a:rPr>
              <a:t>Stratification influenced by eddies, atmospheric fluxes, mixing and overflow </a:t>
            </a:r>
            <a:r>
              <a:rPr lang="en-US" sz="2000" dirty="0" err="1">
                <a:solidFill>
                  <a:srgbClr val="404040"/>
                </a:solidFill>
              </a:rPr>
              <a:t>parameterisations</a:t>
            </a:r>
            <a:r>
              <a:rPr lang="en-US" sz="2000" dirty="0" smtClean="0">
                <a:solidFill>
                  <a:srgbClr val="404040"/>
                </a:solidFill>
              </a:rPr>
              <a:t>…</a:t>
            </a:r>
            <a:endParaRPr lang="en-US" sz="1600" dirty="0">
              <a:solidFill>
                <a:srgbClr val="40404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404040"/>
                </a:solidFill>
              </a:rPr>
              <a:t>Are repeated, cyclic Weddell </a:t>
            </a:r>
            <a:r>
              <a:rPr lang="en-US" sz="2000" dirty="0" err="1">
                <a:solidFill>
                  <a:srgbClr val="404040"/>
                </a:solidFill>
              </a:rPr>
              <a:t>Polynyas</a:t>
            </a:r>
            <a:r>
              <a:rPr lang="en-US" sz="2000" dirty="0">
                <a:solidFill>
                  <a:srgbClr val="404040"/>
                </a:solidFill>
              </a:rPr>
              <a:t> real or a model </a:t>
            </a:r>
            <a:r>
              <a:rPr lang="en-US" sz="2000" dirty="0" err="1">
                <a:solidFill>
                  <a:srgbClr val="404040"/>
                </a:solidFill>
              </a:rPr>
              <a:t>artefact</a:t>
            </a:r>
            <a:r>
              <a:rPr lang="en-US" sz="2000" dirty="0">
                <a:solidFill>
                  <a:srgbClr val="404040"/>
                </a:solidFill>
              </a:rPr>
              <a:t>?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6406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6773"/>
            <a:ext cx="9144000" cy="789891"/>
          </a:xfrm>
        </p:spPr>
        <p:txBody>
          <a:bodyPr/>
          <a:lstStyle/>
          <a:p>
            <a:r>
              <a:rPr lang="en-GB" sz="3200" dirty="0" smtClean="0"/>
              <a:t>Variability induced by the Southern Ocean?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865" y="1955801"/>
            <a:ext cx="4588933" cy="43434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Possible 60-80-yr variability in AABW production near Mertz (</a:t>
            </a:r>
            <a:r>
              <a:rPr lang="en-GB" sz="2000" dirty="0" err="1" smtClean="0"/>
              <a:t>Campagne</a:t>
            </a:r>
            <a:r>
              <a:rPr lang="en-GB" sz="2000" dirty="0" smtClean="0"/>
              <a:t> et al. 2015) due to ice shelf dynamics</a:t>
            </a:r>
          </a:p>
          <a:p>
            <a:r>
              <a:rPr lang="en-GB" sz="2000" dirty="0" smtClean="0"/>
              <a:t>An impact on NADW (60-80 years periodicity for the AMO…)?</a:t>
            </a:r>
            <a:endParaRPr lang="en-GB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002" y="1052661"/>
            <a:ext cx="3959998" cy="580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1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4600" y="0"/>
            <a:ext cx="6977137" cy="1236133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130" y="2133600"/>
            <a:ext cx="8771463" cy="3975629"/>
          </a:xfrm>
        </p:spPr>
        <p:txBody>
          <a:bodyPr/>
          <a:lstStyle/>
          <a:p>
            <a:r>
              <a:rPr lang="en-GB" dirty="0" smtClean="0"/>
              <a:t>AABW production can play a role on NADW extension and formation very rapidly (wave adjustment)</a:t>
            </a:r>
          </a:p>
          <a:p>
            <a:r>
              <a:rPr lang="en-GB" dirty="0" smtClean="0"/>
              <a:t>Bipolar ocean seesaw imply complex response of the ocean to ice sheet melting, with possible compensation</a:t>
            </a:r>
          </a:p>
          <a:p>
            <a:r>
              <a:rPr lang="en-GB" dirty="0" smtClean="0"/>
              <a:t>Natural variability  in AABW formation can play a large role on the AMOC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01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2" descr="Fryxellsee_O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-250825"/>
            <a:ext cx="10693400" cy="74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3644900"/>
            <a:ext cx="7378700" cy="1824038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sz="8000" b="1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rPr>
              <a:t>Thank you</a:t>
            </a:r>
            <a:endParaRPr lang="en-US" sz="8000" b="1">
              <a:solidFill>
                <a:schemeClr val="bg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24" name="Rectangle 13"/>
          <p:cNvSpPr>
            <a:spLocks noChangeArrowheads="1"/>
          </p:cNvSpPr>
          <p:nvPr/>
        </p:nvSpPr>
        <p:spPr bwMode="auto">
          <a:xfrm>
            <a:off x="-36513" y="6051550"/>
            <a:ext cx="8208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accent2"/>
              </a:buClr>
              <a:buFont typeface="Wingdings" charset="0"/>
              <a:buNone/>
            </a:pPr>
            <a:r>
              <a:rPr lang="en-US" sz="1600" dirty="0">
                <a:solidFill>
                  <a:schemeClr val="accent2"/>
                </a:solidFill>
              </a:rPr>
              <a:t>   </a:t>
            </a:r>
            <a:r>
              <a:rPr lang="en-US" sz="2000" b="1" dirty="0">
                <a:solidFill>
                  <a:srgbClr val="000000"/>
                </a:solidFill>
              </a:rPr>
              <a:t>Mailto: </a:t>
            </a:r>
            <a:r>
              <a:rPr lang="en-US" sz="2000" b="1" dirty="0" smtClean="0">
                <a:solidFill>
                  <a:srgbClr val="000000"/>
                </a:solidFill>
              </a:rPr>
              <a:t>didier.swingedouw@u-bordeaux1.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  <a:r>
              <a:rPr lang="en-US" sz="2000" b="1" dirty="0" smtClean="0">
                <a:solidFill>
                  <a:srgbClr val="000000"/>
                </a:solidFill>
              </a:rPr>
              <a:t>fr</a:t>
            </a:r>
            <a:endParaRPr lang="en-US" sz="2000" b="1" dirty="0">
              <a:solidFill>
                <a:srgbClr val="000000"/>
              </a:solidFill>
            </a:endParaRPr>
          </a:p>
          <a:p>
            <a:pPr marL="609600" indent="-609600" algn="ctr">
              <a:spcBef>
                <a:spcPct val="20000"/>
              </a:spcBef>
              <a:buClr>
                <a:schemeClr val="accent2"/>
              </a:buClr>
              <a:buFont typeface="Wingdings" charset="0"/>
              <a:buNone/>
            </a:pPr>
            <a:r>
              <a:rPr lang="en-US" sz="2000" b="1" dirty="0">
                <a:solidFill>
                  <a:srgbClr val="000000"/>
                </a:solidFill>
              </a:rPr>
              <a:t>  Web: http://</a:t>
            </a:r>
            <a:r>
              <a:rPr lang="en-US" sz="2000" b="1" dirty="0" err="1">
                <a:solidFill>
                  <a:srgbClr val="000000"/>
                </a:solidFill>
              </a:rPr>
              <a:t>dods.ipsl.jussieu.fr</a:t>
            </a:r>
            <a:r>
              <a:rPr lang="en-US" sz="2000" b="1" dirty="0">
                <a:solidFill>
                  <a:srgbClr val="000000"/>
                </a:solidFill>
              </a:rPr>
              <a:t>/</a:t>
            </a:r>
            <a:r>
              <a:rPr lang="en-US" sz="2000" b="1" dirty="0" err="1">
                <a:solidFill>
                  <a:srgbClr val="000000"/>
                </a:solidFill>
              </a:rPr>
              <a:t>dssce</a:t>
            </a:r>
            <a:r>
              <a:rPr lang="en-US" sz="2000" b="1" dirty="0">
                <a:solidFill>
                  <a:srgbClr val="000000"/>
                </a:solidFill>
              </a:rPr>
              <a:t>/</a:t>
            </a:r>
            <a:r>
              <a:rPr lang="en-US" sz="2000" b="1" dirty="0" err="1">
                <a:solidFill>
                  <a:srgbClr val="000000"/>
                </a:solidFill>
              </a:rPr>
              <a:t>public_html</a:t>
            </a:r>
            <a:r>
              <a:rPr lang="en-US" sz="2000" b="1" dirty="0">
                <a:solidFill>
                  <a:srgbClr val="000000"/>
                </a:solidFill>
              </a:rPr>
              <a:t>/</a:t>
            </a:r>
            <a:r>
              <a:rPr lang="en-US" sz="2000" b="1" dirty="0" err="1">
                <a:solidFill>
                  <a:srgbClr val="000000"/>
                </a:solidFill>
              </a:rPr>
              <a:t>index.html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1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203196"/>
            <a:ext cx="6257299" cy="68580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514600" y="321729"/>
            <a:ext cx="3208867" cy="3141134"/>
          </a:xfrm>
          <a:prstGeom prst="ellipse">
            <a:avLst/>
          </a:prstGeom>
          <a:noFill/>
          <a:ln w="762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17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866" y="1811875"/>
            <a:ext cx="4673599" cy="372533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Freshwater input in the Southern Ocean (1 Sv over 100 years) using LOVECLIM model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Three potential processes can affect NADW and AMOC</a:t>
            </a:r>
            <a:endParaRPr lang="en-GB" sz="2000" dirty="0"/>
          </a:p>
          <a:p>
            <a:pPr marL="806450" lvl="1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AABW</a:t>
            </a:r>
            <a:r>
              <a:rPr lang="en-GB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-NADW seesaw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Wind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stress increase in SO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0000FF"/>
                </a:solidFill>
              </a:rPr>
              <a:t>SSS </a:t>
            </a:r>
            <a:r>
              <a:rPr lang="en-GB" sz="2000" b="1" dirty="0">
                <a:solidFill>
                  <a:srgbClr val="0000FF"/>
                </a:solidFill>
              </a:rPr>
              <a:t>anomalies propagation to the </a:t>
            </a:r>
            <a:r>
              <a:rPr lang="en-GB" sz="2000" b="1" dirty="0" smtClean="0">
                <a:solidFill>
                  <a:srgbClr val="0000FF"/>
                </a:solidFill>
              </a:rPr>
              <a:t>North Atlantic</a:t>
            </a:r>
          </a:p>
          <a:p>
            <a:pPr lvl="1">
              <a:buFont typeface="Symbol" charset="0"/>
              <a:buChar char=""/>
            </a:pPr>
            <a:endParaRPr lang="en-GB" dirty="0">
              <a:solidFill>
                <a:srgbClr val="3366FF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11175"/>
            <a:ext cx="4838054" cy="1369454"/>
          </a:xfrm>
        </p:spPr>
        <p:txBody>
          <a:bodyPr/>
          <a:lstStyle/>
          <a:p>
            <a:r>
              <a:rPr lang="en-GB" sz="4000" dirty="0" smtClean="0"/>
              <a:t>Southern Ocean hosing experiment</a:t>
            </a:r>
            <a:endParaRPr lang="en-GB" sz="4000" dirty="0"/>
          </a:p>
        </p:txBody>
      </p:sp>
      <p:pic>
        <p:nvPicPr>
          <p:cNvPr id="5" name="Picture 4" descr="MapOdouce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8518" y="16933"/>
            <a:ext cx="3599524" cy="2557282"/>
          </a:xfrm>
          <a:prstGeom prst="rect">
            <a:avLst/>
          </a:prstGeom>
          <a:noFill/>
        </p:spPr>
      </p:pic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6915681" y="783165"/>
            <a:ext cx="1008062" cy="863600"/>
            <a:chOff x="4105" y="1525"/>
            <a:chExt cx="635" cy="544"/>
          </a:xfrm>
        </p:grpSpPr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 flipV="1">
              <a:off x="4513" y="1797"/>
              <a:ext cx="227" cy="91"/>
            </a:xfrm>
            <a:prstGeom prst="curvedDownArrow">
              <a:avLst>
                <a:gd name="adj1" fmla="val 49890"/>
                <a:gd name="adj2" fmla="val 9978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 flipH="1" flipV="1">
              <a:off x="4105" y="1752"/>
              <a:ext cx="227" cy="92"/>
            </a:xfrm>
            <a:prstGeom prst="curvedUpArrow">
              <a:avLst>
                <a:gd name="adj1" fmla="val 49348"/>
                <a:gd name="adj2" fmla="val 98696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>
              <a:off x="4377" y="1842"/>
              <a:ext cx="91" cy="227"/>
            </a:xfrm>
            <a:prstGeom prst="curvedRightArrow">
              <a:avLst>
                <a:gd name="adj1" fmla="val 49890"/>
                <a:gd name="adj2" fmla="val 9978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 flipH="1" flipV="1">
              <a:off x="4423" y="1525"/>
              <a:ext cx="90" cy="227"/>
            </a:xfrm>
            <a:prstGeom prst="curvedRightArrow">
              <a:avLst>
                <a:gd name="adj1" fmla="val 50444"/>
                <a:gd name="adj2" fmla="val 100889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" name="Grouper 1"/>
          <p:cNvGrpSpPr/>
          <p:nvPr/>
        </p:nvGrpSpPr>
        <p:grpSpPr>
          <a:xfrm>
            <a:off x="4732338" y="3483502"/>
            <a:ext cx="4449762" cy="3386140"/>
            <a:chOff x="4732338" y="3483502"/>
            <a:chExt cx="4449762" cy="3386140"/>
          </a:xfrm>
        </p:grpSpPr>
        <p:pic>
          <p:nvPicPr>
            <p:cNvPr id="16" name="Picture 4" descr="MapCool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338" y="3767667"/>
              <a:ext cx="4449762" cy="3101975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4767527" y="3483502"/>
              <a:ext cx="3133461" cy="415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BE" sz="1400" dirty="0">
                  <a:solidFill>
                    <a:srgbClr val="000000"/>
                  </a:solidFill>
                </a:rPr>
                <a:t>Surface temperature and wind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4748213" y="3797830"/>
              <a:ext cx="3152775" cy="33496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BE" sz="1600" b="1" dirty="0">
                  <a:solidFill>
                    <a:schemeClr val="accent1"/>
                  </a:solidFill>
                </a:rPr>
                <a:t>Hos1 - </a:t>
              </a:r>
              <a:r>
                <a:rPr lang="fr-BE" sz="1600" b="1" dirty="0">
                  <a:solidFill>
                    <a:srgbClr val="000000"/>
                  </a:solidFill>
                </a:rPr>
                <a:t>CTRL</a:t>
              </a:r>
              <a:endParaRPr lang="fr-FR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er 19"/>
          <p:cNvGrpSpPr>
            <a:grpSpLocks noChangeAspect="1"/>
          </p:cNvGrpSpPr>
          <p:nvPr/>
        </p:nvGrpSpPr>
        <p:grpSpPr>
          <a:xfrm>
            <a:off x="4812839" y="0"/>
            <a:ext cx="4356000" cy="3497344"/>
            <a:chOff x="8008408" y="429680"/>
            <a:chExt cx="4300537" cy="3452814"/>
          </a:xfrm>
        </p:grpSpPr>
        <p:pic>
          <p:nvPicPr>
            <p:cNvPr id="14" name="Picture 12" descr="DiffSectionAtl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4283" y="840839"/>
              <a:ext cx="4284662" cy="30416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</p:pic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8024283" y="762533"/>
              <a:ext cx="4284662" cy="3286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BE" sz="1600" b="1">
                  <a:solidFill>
                    <a:schemeClr val="accent1"/>
                  </a:solidFill>
                </a:rPr>
                <a:t>Hos1</a:t>
              </a:r>
              <a:r>
                <a:rPr lang="fr-BE" sz="1600" b="1">
                  <a:solidFill>
                    <a:srgbClr val="000000"/>
                  </a:solidFill>
                </a:rPr>
                <a:t> - CTRL</a:t>
              </a:r>
              <a:endParaRPr lang="fr-FR" sz="1600" b="1">
                <a:solidFill>
                  <a:srgbClr val="000000"/>
                </a:solidFill>
              </a:endParaRP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8008408" y="429680"/>
              <a:ext cx="4284662" cy="415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BE" sz="1400" dirty="0" smtClean="0">
                  <a:solidFill>
                    <a:srgbClr val="000000"/>
                  </a:solidFill>
                </a:rPr>
                <a:t>AMOC (meridional overturnng streamfunction) 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86267" y="6223311"/>
            <a:ext cx="452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Swingedouw et al. </a:t>
            </a:r>
            <a:r>
              <a:rPr lang="en-GB" i="1" dirty="0" err="1"/>
              <a:t>Clim</a:t>
            </a:r>
            <a:r>
              <a:rPr lang="en-GB" i="1" dirty="0"/>
              <a:t>. </a:t>
            </a:r>
            <a:r>
              <a:rPr lang="en-GB" i="1" dirty="0" err="1"/>
              <a:t>Dyn</a:t>
            </a:r>
            <a:r>
              <a:rPr lang="en-GB" dirty="0"/>
              <a:t>. (2009):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11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29" name="Group 2"/>
          <p:cNvGrpSpPr>
            <a:grpSpLocks/>
          </p:cNvGrpSpPr>
          <p:nvPr/>
        </p:nvGrpSpPr>
        <p:grpSpPr bwMode="auto">
          <a:xfrm>
            <a:off x="4356100" y="1844675"/>
            <a:ext cx="5076825" cy="4214813"/>
            <a:chOff x="2744" y="1162"/>
            <a:chExt cx="3198" cy="2655"/>
          </a:xfrm>
        </p:grpSpPr>
        <p:grpSp>
          <p:nvGrpSpPr>
            <p:cNvPr id="76913" name="Group 3"/>
            <p:cNvGrpSpPr>
              <a:grpSpLocks/>
            </p:cNvGrpSpPr>
            <p:nvPr/>
          </p:nvGrpSpPr>
          <p:grpSpPr bwMode="auto">
            <a:xfrm>
              <a:off x="3339" y="1671"/>
              <a:ext cx="79" cy="235"/>
              <a:chOff x="1454" y="1693"/>
              <a:chExt cx="119" cy="289"/>
            </a:xfrm>
          </p:grpSpPr>
          <p:graphicFrame>
            <p:nvGraphicFramePr>
              <p:cNvPr id="76828" name="Object 28"/>
              <p:cNvGraphicFramePr>
                <a:graphicFrameLocks noChangeAspect="1"/>
              </p:cNvGraphicFramePr>
              <p:nvPr/>
            </p:nvGraphicFramePr>
            <p:xfrm>
              <a:off x="1454" y="1693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78" r:id="rId4" imgW="273600" imgH="201600" progId="">
                      <p:embed/>
                    </p:oleObj>
                  </mc:Choice>
                  <mc:Fallback>
                    <p:oleObj r:id="rId4" imgW="27360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4" y="1693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952" name="Text Box 5"/>
              <p:cNvSpPr txBox="1">
                <a:spLocks noChangeArrowheads="1"/>
              </p:cNvSpPr>
              <p:nvPr/>
            </p:nvSpPr>
            <p:spPr bwMode="auto">
              <a:xfrm>
                <a:off x="1454" y="1693"/>
                <a:ext cx="120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76914" name="Group 6"/>
            <p:cNvGrpSpPr>
              <a:grpSpLocks/>
            </p:cNvGrpSpPr>
            <p:nvPr/>
          </p:nvGrpSpPr>
          <p:grpSpPr bwMode="auto">
            <a:xfrm>
              <a:off x="5087" y="1671"/>
              <a:ext cx="90" cy="235"/>
              <a:chOff x="4086" y="1693"/>
              <a:chExt cx="135" cy="289"/>
            </a:xfrm>
          </p:grpSpPr>
          <p:graphicFrame>
            <p:nvGraphicFramePr>
              <p:cNvPr id="76827" name="Object 27"/>
              <p:cNvGraphicFramePr>
                <a:graphicFrameLocks noChangeAspect="1"/>
              </p:cNvGraphicFramePr>
              <p:nvPr/>
            </p:nvGraphicFramePr>
            <p:xfrm>
              <a:off x="4086" y="1693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79" r:id="rId6" imgW="299520" imgH="201600" progId="">
                      <p:embed/>
                    </p:oleObj>
                  </mc:Choice>
                  <mc:Fallback>
                    <p:oleObj r:id="rId6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6" y="1693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951" name="Text Box 8"/>
              <p:cNvSpPr txBox="1">
                <a:spLocks noChangeArrowheads="1"/>
              </p:cNvSpPr>
              <p:nvPr/>
            </p:nvSpPr>
            <p:spPr bwMode="auto">
              <a:xfrm>
                <a:off x="4086" y="1693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76915" name="Group 9"/>
            <p:cNvGrpSpPr>
              <a:grpSpLocks/>
            </p:cNvGrpSpPr>
            <p:nvPr/>
          </p:nvGrpSpPr>
          <p:grpSpPr bwMode="auto">
            <a:xfrm>
              <a:off x="3334" y="2873"/>
              <a:ext cx="90" cy="236"/>
              <a:chOff x="1446" y="3167"/>
              <a:chExt cx="135" cy="289"/>
            </a:xfrm>
          </p:grpSpPr>
          <p:graphicFrame>
            <p:nvGraphicFramePr>
              <p:cNvPr id="76826" name="Object 26"/>
              <p:cNvGraphicFramePr>
                <a:graphicFrameLocks noChangeAspect="1"/>
              </p:cNvGraphicFramePr>
              <p:nvPr/>
            </p:nvGraphicFramePr>
            <p:xfrm>
              <a:off x="1446" y="3167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80" r:id="rId8" imgW="299520" imgH="201600" progId="">
                      <p:embed/>
                    </p:oleObj>
                  </mc:Choice>
                  <mc:Fallback>
                    <p:oleObj r:id="rId8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6" y="3167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950" name="Text Box 11"/>
              <p:cNvSpPr txBox="1">
                <a:spLocks noChangeArrowheads="1"/>
              </p:cNvSpPr>
              <p:nvPr/>
            </p:nvSpPr>
            <p:spPr bwMode="auto">
              <a:xfrm>
                <a:off x="1446" y="3167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sp>
          <p:nvSpPr>
            <p:cNvPr id="76916" name="Rectangle 12"/>
            <p:cNvSpPr>
              <a:spLocks noChangeArrowheads="1"/>
            </p:cNvSpPr>
            <p:nvPr/>
          </p:nvSpPr>
          <p:spPr bwMode="auto">
            <a:xfrm>
              <a:off x="2960" y="1442"/>
              <a:ext cx="2622" cy="2110"/>
            </a:xfrm>
            <a:prstGeom prst="rect">
              <a:avLst/>
            </a:prstGeom>
            <a:solidFill>
              <a:srgbClr val="FFFFFF"/>
            </a:solidFill>
            <a:ln w="38227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917" name="Freeform 13"/>
            <p:cNvSpPr>
              <a:spLocks noChangeArrowheads="1"/>
            </p:cNvSpPr>
            <p:nvPr/>
          </p:nvSpPr>
          <p:spPr bwMode="auto">
            <a:xfrm>
              <a:off x="3227" y="1442"/>
              <a:ext cx="2323" cy="1561"/>
            </a:xfrm>
            <a:custGeom>
              <a:avLst/>
              <a:gdLst>
                <a:gd name="T0" fmla="*/ 1 w 3499"/>
                <a:gd name="T1" fmla="*/ 0 h 1913"/>
                <a:gd name="T2" fmla="*/ 6 w 3499"/>
                <a:gd name="T3" fmla="*/ 327 h 1913"/>
                <a:gd name="T4" fmla="*/ 34 w 3499"/>
                <a:gd name="T5" fmla="*/ 415 h 1913"/>
                <a:gd name="T6" fmla="*/ 76 w 3499"/>
                <a:gd name="T7" fmla="*/ 447 h 1913"/>
                <a:gd name="T8" fmla="*/ 127 w 3499"/>
                <a:gd name="T9" fmla="*/ 459 h 1913"/>
                <a:gd name="T10" fmla="*/ 199 w 3499"/>
                <a:gd name="T11" fmla="*/ 459 h 19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99"/>
                <a:gd name="T19" fmla="*/ 0 h 1913"/>
                <a:gd name="T20" fmla="*/ 3499 w 3499"/>
                <a:gd name="T21" fmla="*/ 1913 h 19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99" h="1913">
                  <a:moveTo>
                    <a:pt x="7" y="0"/>
                  </a:moveTo>
                  <a:cubicBezTo>
                    <a:pt x="3" y="536"/>
                    <a:pt x="0" y="1073"/>
                    <a:pt x="98" y="1360"/>
                  </a:cubicBezTo>
                  <a:cubicBezTo>
                    <a:pt x="196" y="1647"/>
                    <a:pt x="392" y="1640"/>
                    <a:pt x="596" y="1723"/>
                  </a:cubicBezTo>
                  <a:cubicBezTo>
                    <a:pt x="800" y="1806"/>
                    <a:pt x="1050" y="1829"/>
                    <a:pt x="1322" y="1859"/>
                  </a:cubicBezTo>
                  <a:cubicBezTo>
                    <a:pt x="1594" y="1889"/>
                    <a:pt x="1866" y="1897"/>
                    <a:pt x="2229" y="1905"/>
                  </a:cubicBezTo>
                  <a:cubicBezTo>
                    <a:pt x="2592" y="1913"/>
                    <a:pt x="3287" y="1905"/>
                    <a:pt x="3499" y="1905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918" name="AutoShape 14"/>
            <p:cNvSpPr>
              <a:spLocks noChangeArrowheads="1"/>
            </p:cNvSpPr>
            <p:nvPr/>
          </p:nvSpPr>
          <p:spPr bwMode="auto">
            <a:xfrm>
              <a:off x="3743" y="3329"/>
              <a:ext cx="452" cy="148"/>
            </a:xfrm>
            <a:prstGeom prst="rightArrow">
              <a:avLst>
                <a:gd name="adj1" fmla="val 50000"/>
                <a:gd name="adj2" fmla="val 76351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919" name="AutoShape 15"/>
            <p:cNvSpPr>
              <a:spLocks noChangeArrowheads="1"/>
            </p:cNvSpPr>
            <p:nvPr/>
          </p:nvSpPr>
          <p:spPr bwMode="auto">
            <a:xfrm flipH="1">
              <a:off x="3714" y="2988"/>
              <a:ext cx="391" cy="150"/>
            </a:xfrm>
            <a:prstGeom prst="rightArrow">
              <a:avLst>
                <a:gd name="adj1" fmla="val 50000"/>
                <a:gd name="adj2" fmla="val 65167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920" name="AutoShape 16"/>
            <p:cNvSpPr>
              <a:spLocks noChangeArrowheads="1"/>
            </p:cNvSpPr>
            <p:nvPr/>
          </p:nvSpPr>
          <p:spPr bwMode="auto">
            <a:xfrm flipV="1">
              <a:off x="5159" y="3069"/>
              <a:ext cx="271" cy="370"/>
            </a:xfrm>
            <a:prstGeom prst="curvedLeftArrow">
              <a:avLst>
                <a:gd name="adj1" fmla="val 26548"/>
                <a:gd name="adj2" fmla="val 54360"/>
                <a:gd name="adj3" fmla="val 66667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921" name="Text Box 17"/>
            <p:cNvSpPr txBox="1">
              <a:spLocks noChangeArrowheads="1"/>
            </p:cNvSpPr>
            <p:nvPr/>
          </p:nvSpPr>
          <p:spPr bwMode="auto">
            <a:xfrm>
              <a:off x="3035" y="3129"/>
              <a:ext cx="6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AABW</a:t>
              </a:r>
            </a:p>
          </p:txBody>
        </p:sp>
        <p:sp>
          <p:nvSpPr>
            <p:cNvPr id="76922" name="Freeform 18"/>
            <p:cNvSpPr>
              <a:spLocks noChangeArrowheads="1"/>
            </p:cNvSpPr>
            <p:nvPr/>
          </p:nvSpPr>
          <p:spPr bwMode="auto">
            <a:xfrm>
              <a:off x="3473" y="1442"/>
              <a:ext cx="1797" cy="591"/>
            </a:xfrm>
            <a:custGeom>
              <a:avLst/>
              <a:gdLst>
                <a:gd name="T0" fmla="*/ 152 w 2707"/>
                <a:gd name="T1" fmla="*/ 0 h 1058"/>
                <a:gd name="T2" fmla="*/ 149 w 2707"/>
                <a:gd name="T3" fmla="*/ 12 h 1058"/>
                <a:gd name="T4" fmla="*/ 126 w 2707"/>
                <a:gd name="T5" fmla="*/ 15 h 1058"/>
                <a:gd name="T6" fmla="*/ 31 w 2707"/>
                <a:gd name="T7" fmla="*/ 15 h 1058"/>
                <a:gd name="T8" fmla="*/ 0 w 2707"/>
                <a:gd name="T9" fmla="*/ 0 h 10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07"/>
                <a:gd name="T16" fmla="*/ 0 h 1058"/>
                <a:gd name="T17" fmla="*/ 2707 w 2707"/>
                <a:gd name="T18" fmla="*/ 1058 h 10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07" h="1058">
                  <a:moveTo>
                    <a:pt x="2676" y="0"/>
                  </a:moveTo>
                  <a:cubicBezTo>
                    <a:pt x="2691" y="264"/>
                    <a:pt x="2707" y="529"/>
                    <a:pt x="2631" y="680"/>
                  </a:cubicBezTo>
                  <a:cubicBezTo>
                    <a:pt x="2555" y="831"/>
                    <a:pt x="2570" y="869"/>
                    <a:pt x="2222" y="907"/>
                  </a:cubicBezTo>
                  <a:cubicBezTo>
                    <a:pt x="1874" y="945"/>
                    <a:pt x="914" y="1058"/>
                    <a:pt x="544" y="907"/>
                  </a:cubicBezTo>
                  <a:cubicBezTo>
                    <a:pt x="174" y="756"/>
                    <a:pt x="87" y="378"/>
                    <a:pt x="0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923" name="AutoShape 19"/>
            <p:cNvSpPr>
              <a:spLocks noChangeArrowheads="1"/>
            </p:cNvSpPr>
            <p:nvPr/>
          </p:nvSpPr>
          <p:spPr bwMode="auto">
            <a:xfrm flipH="1">
              <a:off x="3695" y="2249"/>
              <a:ext cx="391" cy="185"/>
            </a:xfrm>
            <a:prstGeom prst="rightArrow">
              <a:avLst>
                <a:gd name="adj1" fmla="val 50000"/>
                <a:gd name="adj2" fmla="val 52838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924" name="Text Box 20"/>
            <p:cNvSpPr txBox="1">
              <a:spLocks noChangeArrowheads="1"/>
            </p:cNvSpPr>
            <p:nvPr/>
          </p:nvSpPr>
          <p:spPr bwMode="auto">
            <a:xfrm>
              <a:off x="4979" y="2355"/>
              <a:ext cx="5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NADW</a:t>
              </a:r>
            </a:p>
          </p:txBody>
        </p:sp>
        <p:sp>
          <p:nvSpPr>
            <p:cNvPr id="76925" name="AutoShape 21"/>
            <p:cNvSpPr>
              <a:spLocks noChangeArrowheads="1"/>
            </p:cNvSpPr>
            <p:nvPr/>
          </p:nvSpPr>
          <p:spPr bwMode="auto">
            <a:xfrm flipH="1" flipV="1">
              <a:off x="3322" y="1478"/>
              <a:ext cx="241" cy="518"/>
            </a:xfrm>
            <a:prstGeom prst="curvedLeftArrow">
              <a:avLst>
                <a:gd name="adj1" fmla="val 41793"/>
                <a:gd name="adj2" fmla="val 85577"/>
                <a:gd name="adj3" fmla="val 66667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926" name="AutoShape 22"/>
            <p:cNvSpPr>
              <a:spLocks noChangeArrowheads="1"/>
            </p:cNvSpPr>
            <p:nvPr/>
          </p:nvSpPr>
          <p:spPr bwMode="auto">
            <a:xfrm>
              <a:off x="4196" y="1553"/>
              <a:ext cx="391" cy="185"/>
            </a:xfrm>
            <a:prstGeom prst="rightArrow">
              <a:avLst>
                <a:gd name="adj1" fmla="val 50000"/>
                <a:gd name="adj2" fmla="val 52838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927" name="AutoShape 23"/>
            <p:cNvSpPr>
              <a:spLocks noChangeArrowheads="1"/>
            </p:cNvSpPr>
            <p:nvPr/>
          </p:nvSpPr>
          <p:spPr bwMode="auto">
            <a:xfrm>
              <a:off x="5340" y="1590"/>
              <a:ext cx="151" cy="296"/>
            </a:xfrm>
            <a:prstGeom prst="downArrow">
              <a:avLst>
                <a:gd name="adj1" fmla="val 50000"/>
                <a:gd name="adj2" fmla="val 49007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928" name="AutoShape 24"/>
            <p:cNvSpPr>
              <a:spLocks noChangeArrowheads="1"/>
            </p:cNvSpPr>
            <p:nvPr/>
          </p:nvSpPr>
          <p:spPr bwMode="auto">
            <a:xfrm>
              <a:off x="3020" y="1737"/>
              <a:ext cx="151" cy="296"/>
            </a:xfrm>
            <a:prstGeom prst="downArrow">
              <a:avLst>
                <a:gd name="adj1" fmla="val 50000"/>
                <a:gd name="adj2" fmla="val 49007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929" name="Line 25"/>
            <p:cNvSpPr>
              <a:spLocks noChangeShapeType="1"/>
            </p:cNvSpPr>
            <p:nvPr/>
          </p:nvSpPr>
          <p:spPr bwMode="auto">
            <a:xfrm>
              <a:off x="5491" y="3551"/>
              <a:ext cx="271" cy="1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930" name="Line 26"/>
            <p:cNvSpPr>
              <a:spLocks noChangeShapeType="1"/>
            </p:cNvSpPr>
            <p:nvPr/>
          </p:nvSpPr>
          <p:spPr bwMode="auto">
            <a:xfrm>
              <a:off x="3773" y="1294"/>
              <a:ext cx="1" cy="236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931" name="Text Box 27"/>
            <p:cNvSpPr txBox="1">
              <a:spLocks noChangeArrowheads="1"/>
            </p:cNvSpPr>
            <p:nvPr/>
          </p:nvSpPr>
          <p:spPr bwMode="auto">
            <a:xfrm>
              <a:off x="3773" y="3586"/>
              <a:ext cx="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800">
                  <a:latin typeface="Arial" charset="0"/>
                  <a:cs typeface="Arial" charset="0"/>
                </a:rPr>
                <a:t>30°S</a:t>
              </a:r>
            </a:p>
          </p:txBody>
        </p:sp>
        <p:sp>
          <p:nvSpPr>
            <p:cNvPr id="76932" name="Text Box 28"/>
            <p:cNvSpPr txBox="1">
              <a:spLocks noChangeArrowheads="1"/>
            </p:cNvSpPr>
            <p:nvPr/>
          </p:nvSpPr>
          <p:spPr bwMode="auto">
            <a:xfrm>
              <a:off x="5329" y="3625"/>
              <a:ext cx="6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Latitude</a:t>
              </a:r>
            </a:p>
          </p:txBody>
        </p:sp>
        <p:sp>
          <p:nvSpPr>
            <p:cNvPr id="76933" name="Line 29"/>
            <p:cNvSpPr>
              <a:spLocks noChangeShapeType="1"/>
            </p:cNvSpPr>
            <p:nvPr/>
          </p:nvSpPr>
          <p:spPr bwMode="auto">
            <a:xfrm>
              <a:off x="2960" y="3477"/>
              <a:ext cx="2" cy="296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76934" name="Group 30"/>
            <p:cNvGrpSpPr>
              <a:grpSpLocks/>
            </p:cNvGrpSpPr>
            <p:nvPr/>
          </p:nvGrpSpPr>
          <p:grpSpPr bwMode="auto">
            <a:xfrm>
              <a:off x="4113" y="1915"/>
              <a:ext cx="172" cy="192"/>
              <a:chOff x="2698" y="1993"/>
              <a:chExt cx="180" cy="190"/>
            </a:xfrm>
          </p:grpSpPr>
          <p:sp>
            <p:nvSpPr>
              <p:cNvPr id="76948" name="Freeform 31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949" name="Line 32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6935" name="Group 33"/>
            <p:cNvGrpSpPr>
              <a:grpSpLocks/>
            </p:cNvGrpSpPr>
            <p:nvPr/>
          </p:nvGrpSpPr>
          <p:grpSpPr bwMode="auto">
            <a:xfrm>
              <a:off x="3051" y="1190"/>
              <a:ext cx="140" cy="252"/>
              <a:chOff x="1020" y="1185"/>
              <a:chExt cx="119" cy="228"/>
            </a:xfrm>
          </p:grpSpPr>
          <p:sp>
            <p:nvSpPr>
              <p:cNvPr id="76946" name="Freeform 34"/>
              <p:cNvSpPr>
                <a:spLocks noChangeArrowheads="1"/>
              </p:cNvSpPr>
              <p:nvPr/>
            </p:nvSpPr>
            <p:spPr bwMode="auto">
              <a:xfrm>
                <a:off x="1020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947" name="Line 35"/>
              <p:cNvSpPr>
                <a:spLocks noChangeShapeType="1"/>
              </p:cNvSpPr>
              <p:nvPr/>
            </p:nvSpPr>
            <p:spPr bwMode="auto">
              <a:xfrm flipV="1">
                <a:off x="1125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6936" name="Group 36"/>
            <p:cNvGrpSpPr>
              <a:grpSpLocks/>
            </p:cNvGrpSpPr>
            <p:nvPr/>
          </p:nvGrpSpPr>
          <p:grpSpPr bwMode="auto">
            <a:xfrm>
              <a:off x="5370" y="1219"/>
              <a:ext cx="138" cy="223"/>
              <a:chOff x="4512" y="1185"/>
              <a:chExt cx="119" cy="228"/>
            </a:xfrm>
          </p:grpSpPr>
          <p:sp>
            <p:nvSpPr>
              <p:cNvPr id="76944" name="Freeform 37"/>
              <p:cNvSpPr>
                <a:spLocks noChangeArrowheads="1"/>
              </p:cNvSpPr>
              <p:nvPr/>
            </p:nvSpPr>
            <p:spPr bwMode="auto">
              <a:xfrm>
                <a:off x="4512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945" name="Line 38"/>
              <p:cNvSpPr>
                <a:spLocks noChangeShapeType="1"/>
              </p:cNvSpPr>
              <p:nvPr/>
            </p:nvSpPr>
            <p:spPr bwMode="auto">
              <a:xfrm flipV="1">
                <a:off x="4617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6937" name="Group 39"/>
            <p:cNvGrpSpPr>
              <a:grpSpLocks/>
            </p:cNvGrpSpPr>
            <p:nvPr/>
          </p:nvGrpSpPr>
          <p:grpSpPr bwMode="auto">
            <a:xfrm>
              <a:off x="2744" y="1190"/>
              <a:ext cx="290" cy="326"/>
              <a:chOff x="740" y="1121"/>
              <a:chExt cx="244" cy="332"/>
            </a:xfrm>
          </p:grpSpPr>
          <p:graphicFrame>
            <p:nvGraphicFramePr>
              <p:cNvPr id="76825" name="Object 25"/>
              <p:cNvGraphicFramePr>
                <a:graphicFrameLocks noChangeAspect="1"/>
              </p:cNvGraphicFramePr>
              <p:nvPr/>
            </p:nvGraphicFramePr>
            <p:xfrm>
              <a:off x="771" y="1121"/>
              <a:ext cx="182" cy="3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81" name="Equation" r:id="rId9" imgW="203040" imgH="228600" progId="Equation.3">
                      <p:embed/>
                    </p:oleObj>
                  </mc:Choice>
                  <mc:Fallback>
                    <p:oleObj name="Equation" r:id="rId9" imgW="2030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1" y="1121"/>
                            <a:ext cx="182" cy="3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943" name="Text Box 41"/>
              <p:cNvSpPr txBox="1">
                <a:spLocks noChangeArrowheads="1"/>
              </p:cNvSpPr>
              <p:nvPr/>
            </p:nvSpPr>
            <p:spPr bwMode="auto">
              <a:xfrm>
                <a:off x="740" y="1140"/>
                <a:ext cx="244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aphicFrame>
          <p:nvGraphicFramePr>
            <p:cNvPr id="76821" name="Object 21"/>
            <p:cNvGraphicFramePr>
              <a:graphicFrameLocks noChangeAspect="1"/>
            </p:cNvGraphicFramePr>
            <p:nvPr/>
          </p:nvGraphicFramePr>
          <p:xfrm>
            <a:off x="5576" y="1162"/>
            <a:ext cx="222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82" name="Equation" r:id="rId11" imgW="228600" imgH="228600" progId="Equation.3">
                    <p:embed/>
                  </p:oleObj>
                </mc:Choice>
                <mc:Fallback>
                  <p:oleObj name="Equation" r:id="rId11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6" y="1162"/>
                          <a:ext cx="222" cy="33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22" name="Object 22"/>
            <p:cNvGraphicFramePr>
              <a:graphicFrameLocks noChangeAspect="1"/>
            </p:cNvGraphicFramePr>
            <p:nvPr/>
          </p:nvGraphicFramePr>
          <p:xfrm>
            <a:off x="3834" y="2451"/>
            <a:ext cx="279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83" r:id="rId13" imgW="219960" imgH="169200" progId="">
                    <p:embed/>
                  </p:oleObj>
                </mc:Choice>
                <mc:Fallback>
                  <p:oleObj r:id="rId13" imgW="219960" imgH="169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4" y="2451"/>
                          <a:ext cx="279" cy="293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23" name="Object 23"/>
            <p:cNvGraphicFramePr>
              <a:graphicFrameLocks noChangeAspect="1"/>
            </p:cNvGraphicFramePr>
            <p:nvPr/>
          </p:nvGraphicFramePr>
          <p:xfrm>
            <a:off x="4277" y="1997"/>
            <a:ext cx="231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84" r:id="rId15" imgW="264960" imgH="201600" progId="">
                    <p:embed/>
                  </p:oleObj>
                </mc:Choice>
                <mc:Fallback>
                  <p:oleObj r:id="rId15" imgW="264960" imgH="201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7" y="1997"/>
                          <a:ext cx="231" cy="224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24" name="Object 24"/>
            <p:cNvGraphicFramePr>
              <a:graphicFrameLocks noChangeAspect="1"/>
            </p:cNvGraphicFramePr>
            <p:nvPr/>
          </p:nvGraphicFramePr>
          <p:xfrm>
            <a:off x="4545" y="3024"/>
            <a:ext cx="191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85" name="Equation" r:id="rId17" imgW="215640" imgH="215640" progId="Equation.3">
                    <p:embed/>
                  </p:oleObj>
                </mc:Choice>
                <mc:Fallback>
                  <p:oleObj name="Equation" r:id="rId17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5" y="3024"/>
                          <a:ext cx="191" cy="22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6938" name="Group 46"/>
            <p:cNvGrpSpPr>
              <a:grpSpLocks/>
            </p:cNvGrpSpPr>
            <p:nvPr/>
          </p:nvGrpSpPr>
          <p:grpSpPr bwMode="auto">
            <a:xfrm>
              <a:off x="4362" y="2880"/>
              <a:ext cx="172" cy="192"/>
              <a:chOff x="2698" y="1993"/>
              <a:chExt cx="180" cy="190"/>
            </a:xfrm>
          </p:grpSpPr>
          <p:sp>
            <p:nvSpPr>
              <p:cNvPr id="76941" name="Freeform 47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942" name="Line 48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6939" name="Text Box 49"/>
            <p:cNvSpPr txBox="1">
              <a:spLocks noChangeArrowheads="1"/>
            </p:cNvSpPr>
            <p:nvPr/>
          </p:nvSpPr>
          <p:spPr bwMode="auto">
            <a:xfrm>
              <a:off x="4468" y="1804"/>
              <a:ext cx="61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Pycnocline</a:t>
              </a:r>
            </a:p>
          </p:txBody>
        </p:sp>
        <p:sp>
          <p:nvSpPr>
            <p:cNvPr id="76940" name="Text Box 50"/>
            <p:cNvSpPr txBox="1">
              <a:spLocks noChangeArrowheads="1"/>
            </p:cNvSpPr>
            <p:nvPr/>
          </p:nvSpPr>
          <p:spPr bwMode="auto">
            <a:xfrm>
              <a:off x="3016" y="3566"/>
              <a:ext cx="6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Depth</a:t>
              </a:r>
            </a:p>
          </p:txBody>
        </p:sp>
      </p:grpSp>
      <p:sp>
        <p:nvSpPr>
          <p:cNvPr id="76830" name="Rectangle 51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388350" cy="792162"/>
          </a:xfrm>
          <a:noFill/>
        </p:spPr>
        <p:txBody>
          <a:bodyPr/>
          <a:lstStyle/>
          <a:p>
            <a:pPr eaLnBrk="1" hangingPunct="1"/>
            <a:r>
              <a:rPr lang="fr-FR" sz="3200">
                <a:latin typeface="Helvetica" charset="0"/>
                <a:ea typeface="ＭＳ Ｐゴシック" charset="0"/>
                <a:cs typeface="ＭＳ Ｐゴシック" charset="0"/>
              </a:rPr>
              <a:t>Quantification of the impact of each process</a:t>
            </a:r>
          </a:p>
        </p:txBody>
      </p:sp>
      <p:grpSp>
        <p:nvGrpSpPr>
          <p:cNvPr id="76831" name="Group 52"/>
          <p:cNvGrpSpPr>
            <a:grpSpLocks/>
          </p:cNvGrpSpPr>
          <p:nvPr/>
        </p:nvGrpSpPr>
        <p:grpSpPr bwMode="auto">
          <a:xfrm>
            <a:off x="2195513" y="-603250"/>
            <a:ext cx="4000500" cy="390525"/>
            <a:chOff x="41" y="2897"/>
            <a:chExt cx="2520" cy="246"/>
          </a:xfrm>
        </p:grpSpPr>
        <p:graphicFrame>
          <p:nvGraphicFramePr>
            <p:cNvPr id="76819" name="Object 19"/>
            <p:cNvGraphicFramePr>
              <a:graphicFrameLocks noChangeAspect="1"/>
            </p:cNvGraphicFramePr>
            <p:nvPr/>
          </p:nvGraphicFramePr>
          <p:xfrm>
            <a:off x="719" y="3005"/>
            <a:ext cx="42" cy="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86" name="Equation" r:id="rId19" imgW="114120" imgH="215640" progId="Equation.3">
                    <p:embed/>
                  </p:oleObj>
                </mc:Choice>
                <mc:Fallback>
                  <p:oleObj name="Equation" r:id="rId19" imgW="11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" y="3005"/>
                          <a:ext cx="42" cy="8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20" name="Object 20"/>
            <p:cNvGraphicFramePr>
              <a:graphicFrameLocks noChangeAspect="1"/>
            </p:cNvGraphicFramePr>
            <p:nvPr/>
          </p:nvGraphicFramePr>
          <p:xfrm>
            <a:off x="41" y="2897"/>
            <a:ext cx="2520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87" name="Equation" r:id="rId21" imgW="2552400" imgH="317160" progId="Equation.3">
                    <p:embed/>
                  </p:oleObj>
                </mc:Choice>
                <mc:Fallback>
                  <p:oleObj name="Equation" r:id="rId21" imgW="2552400" imgH="317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" y="2897"/>
                          <a:ext cx="2520" cy="24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832" name="Text Box 55"/>
          <p:cNvSpPr txBox="1">
            <a:spLocks noChangeArrowheads="1"/>
          </p:cNvSpPr>
          <p:nvPr/>
        </p:nvSpPr>
        <p:spPr bwMode="auto">
          <a:xfrm>
            <a:off x="9058275" y="7305675"/>
            <a:ext cx="625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endParaRPr lang="en-GB"/>
          </a:p>
        </p:txBody>
      </p:sp>
      <p:graphicFrame>
        <p:nvGraphicFramePr>
          <p:cNvPr id="7680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405419"/>
              </p:ext>
            </p:extLst>
          </p:nvPr>
        </p:nvGraphicFramePr>
        <p:xfrm>
          <a:off x="667280" y="2414061"/>
          <a:ext cx="27368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8" name="Equation" r:id="rId23" imgW="1041120" imgH="393480" progId="Equation.3">
                  <p:embed/>
                </p:oleObj>
              </mc:Choice>
              <mc:Fallback>
                <p:oleObj name="Equation" r:id="rId23" imgW="1041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80" y="2414061"/>
                        <a:ext cx="2736850" cy="842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33" name="Text Box 57"/>
          <p:cNvSpPr txBox="1">
            <a:spLocks noChangeArrowheads="1"/>
          </p:cNvSpPr>
          <p:nvPr/>
        </p:nvSpPr>
        <p:spPr bwMode="auto">
          <a:xfrm>
            <a:off x="3706" y="1312865"/>
            <a:ext cx="4348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/>
              <a:t>U</a:t>
            </a:r>
            <a:r>
              <a:rPr lang="fr-FR" sz="2000" dirty="0" smtClean="0"/>
              <a:t>se </a:t>
            </a:r>
            <a:r>
              <a:rPr lang="fr-FR" sz="2000" dirty="0"/>
              <a:t>the </a:t>
            </a:r>
            <a:r>
              <a:rPr lang="fr-FR" sz="2000" dirty="0" err="1"/>
              <a:t>density</a:t>
            </a:r>
            <a:r>
              <a:rPr lang="fr-FR" sz="2000" dirty="0"/>
              <a:t> </a:t>
            </a:r>
            <a:r>
              <a:rPr lang="fr-FR" sz="2000" dirty="0" err="1"/>
              <a:t>binning</a:t>
            </a:r>
            <a:r>
              <a:rPr lang="fr-FR" sz="2000" dirty="0"/>
              <a:t> </a:t>
            </a:r>
            <a:r>
              <a:rPr lang="fr-FR" sz="2000" dirty="0" err="1"/>
              <a:t>analysis</a:t>
            </a:r>
            <a:r>
              <a:rPr lang="fr-FR" sz="2000" dirty="0"/>
              <a:t>, </a:t>
            </a:r>
            <a:r>
              <a:rPr lang="fr-FR" sz="2000" dirty="0" err="1"/>
              <a:t>which</a:t>
            </a:r>
            <a:r>
              <a:rPr lang="fr-FR" sz="2000" dirty="0"/>
              <a:t> quantifies the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formation-</a:t>
            </a:r>
            <a:r>
              <a:rPr lang="fr-FR" sz="2000" b="1" dirty="0" err="1">
                <a:solidFill>
                  <a:schemeClr val="accent6">
                    <a:lumMod val="75000"/>
                  </a:schemeClr>
                </a:solidFill>
              </a:rPr>
              <a:t>consumption</a:t>
            </a:r>
            <a:r>
              <a:rPr lang="fr-FR" sz="2000" dirty="0"/>
              <a:t> of water masses</a:t>
            </a:r>
          </a:p>
        </p:txBody>
      </p:sp>
      <p:sp>
        <p:nvSpPr>
          <p:cNvPr id="76834" name="Text Box 58"/>
          <p:cNvSpPr txBox="1">
            <a:spLocks noChangeArrowheads="1"/>
          </p:cNvSpPr>
          <p:nvPr/>
        </p:nvSpPr>
        <p:spPr bwMode="auto">
          <a:xfrm>
            <a:off x="0" y="3314175"/>
            <a:ext cx="4699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/>
              <a:t>to </a:t>
            </a:r>
            <a:r>
              <a:rPr lang="fr-FR" sz="2000" dirty="0" err="1" smtClean="0"/>
              <a:t>reconcile</a:t>
            </a:r>
            <a:r>
              <a:rPr lang="fr-FR" sz="2000" dirty="0" smtClean="0"/>
              <a:t> </a:t>
            </a:r>
            <a:r>
              <a:rPr lang="fr-FR" sz="2000" dirty="0" err="1"/>
              <a:t>dynamical</a:t>
            </a:r>
            <a:r>
              <a:rPr lang="fr-FR" sz="2000" dirty="0"/>
              <a:t> and thermodynamical </a:t>
            </a:r>
            <a:r>
              <a:rPr lang="fr-FR" sz="2000" dirty="0" err="1" smtClean="0"/>
              <a:t>approach</a:t>
            </a:r>
            <a:r>
              <a:rPr lang="fr-FR" sz="2000" dirty="0" smtClean="0"/>
              <a:t> (Marshall 1999)</a:t>
            </a:r>
            <a:endParaRPr lang="fr-FR" sz="2000" dirty="0"/>
          </a:p>
        </p:txBody>
      </p:sp>
      <p:grpSp>
        <p:nvGrpSpPr>
          <p:cNvPr id="76835" name="Group 59"/>
          <p:cNvGrpSpPr>
            <a:grpSpLocks/>
          </p:cNvGrpSpPr>
          <p:nvPr/>
        </p:nvGrpSpPr>
        <p:grpSpPr bwMode="auto">
          <a:xfrm>
            <a:off x="4699000" y="1844675"/>
            <a:ext cx="4733925" cy="4214813"/>
            <a:chOff x="2960" y="1162"/>
            <a:chExt cx="2982" cy="2655"/>
          </a:xfrm>
        </p:grpSpPr>
        <p:grpSp>
          <p:nvGrpSpPr>
            <p:cNvPr id="76883" name="Group 60"/>
            <p:cNvGrpSpPr>
              <a:grpSpLocks/>
            </p:cNvGrpSpPr>
            <p:nvPr/>
          </p:nvGrpSpPr>
          <p:grpSpPr bwMode="auto">
            <a:xfrm>
              <a:off x="3339" y="1671"/>
              <a:ext cx="79" cy="235"/>
              <a:chOff x="1454" y="1693"/>
              <a:chExt cx="119" cy="289"/>
            </a:xfrm>
          </p:grpSpPr>
          <p:graphicFrame>
            <p:nvGraphicFramePr>
              <p:cNvPr id="76818" name="Object 18"/>
              <p:cNvGraphicFramePr>
                <a:graphicFrameLocks noChangeAspect="1"/>
              </p:cNvGraphicFramePr>
              <p:nvPr/>
            </p:nvGraphicFramePr>
            <p:xfrm>
              <a:off x="1454" y="1693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89" r:id="rId25" imgW="273600" imgH="201600" progId="">
                      <p:embed/>
                    </p:oleObj>
                  </mc:Choice>
                  <mc:Fallback>
                    <p:oleObj r:id="rId25" imgW="27360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4" y="1693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912" name="Text Box 62"/>
              <p:cNvSpPr txBox="1">
                <a:spLocks noChangeArrowheads="1"/>
              </p:cNvSpPr>
              <p:nvPr/>
            </p:nvSpPr>
            <p:spPr bwMode="auto">
              <a:xfrm>
                <a:off x="1454" y="1693"/>
                <a:ext cx="120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76884" name="Group 63"/>
            <p:cNvGrpSpPr>
              <a:grpSpLocks/>
            </p:cNvGrpSpPr>
            <p:nvPr/>
          </p:nvGrpSpPr>
          <p:grpSpPr bwMode="auto">
            <a:xfrm>
              <a:off x="5087" y="1671"/>
              <a:ext cx="90" cy="235"/>
              <a:chOff x="4086" y="1693"/>
              <a:chExt cx="135" cy="289"/>
            </a:xfrm>
          </p:grpSpPr>
          <p:graphicFrame>
            <p:nvGraphicFramePr>
              <p:cNvPr id="76817" name="Object 17"/>
              <p:cNvGraphicFramePr>
                <a:graphicFrameLocks noChangeAspect="1"/>
              </p:cNvGraphicFramePr>
              <p:nvPr/>
            </p:nvGraphicFramePr>
            <p:xfrm>
              <a:off x="4086" y="1693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90" r:id="rId26" imgW="299520" imgH="201600" progId="">
                      <p:embed/>
                    </p:oleObj>
                  </mc:Choice>
                  <mc:Fallback>
                    <p:oleObj r:id="rId26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6" y="1693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911" name="Text Box 65"/>
              <p:cNvSpPr txBox="1">
                <a:spLocks noChangeArrowheads="1"/>
              </p:cNvSpPr>
              <p:nvPr/>
            </p:nvSpPr>
            <p:spPr bwMode="auto">
              <a:xfrm>
                <a:off x="4086" y="1693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76885" name="Group 66"/>
            <p:cNvGrpSpPr>
              <a:grpSpLocks/>
            </p:cNvGrpSpPr>
            <p:nvPr/>
          </p:nvGrpSpPr>
          <p:grpSpPr bwMode="auto">
            <a:xfrm>
              <a:off x="3334" y="2873"/>
              <a:ext cx="90" cy="236"/>
              <a:chOff x="1446" y="3167"/>
              <a:chExt cx="135" cy="289"/>
            </a:xfrm>
          </p:grpSpPr>
          <p:graphicFrame>
            <p:nvGraphicFramePr>
              <p:cNvPr id="76816" name="Object 16"/>
              <p:cNvGraphicFramePr>
                <a:graphicFrameLocks noChangeAspect="1"/>
              </p:cNvGraphicFramePr>
              <p:nvPr/>
            </p:nvGraphicFramePr>
            <p:xfrm>
              <a:off x="1446" y="3167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91" r:id="rId27" imgW="299520" imgH="201600" progId="">
                      <p:embed/>
                    </p:oleObj>
                  </mc:Choice>
                  <mc:Fallback>
                    <p:oleObj r:id="rId27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6" y="3167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910" name="Text Box 68"/>
              <p:cNvSpPr txBox="1">
                <a:spLocks noChangeArrowheads="1"/>
              </p:cNvSpPr>
              <p:nvPr/>
            </p:nvSpPr>
            <p:spPr bwMode="auto">
              <a:xfrm>
                <a:off x="1446" y="3167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sp>
          <p:nvSpPr>
            <p:cNvPr id="76886" name="Rectangle 69"/>
            <p:cNvSpPr>
              <a:spLocks noChangeArrowheads="1"/>
            </p:cNvSpPr>
            <p:nvPr/>
          </p:nvSpPr>
          <p:spPr bwMode="auto">
            <a:xfrm>
              <a:off x="2960" y="1442"/>
              <a:ext cx="2622" cy="2110"/>
            </a:xfrm>
            <a:prstGeom prst="rect">
              <a:avLst/>
            </a:prstGeom>
            <a:solidFill>
              <a:srgbClr val="FFFFFF"/>
            </a:solidFill>
            <a:ln w="38227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887" name="Freeform 70"/>
            <p:cNvSpPr>
              <a:spLocks noChangeArrowheads="1"/>
            </p:cNvSpPr>
            <p:nvPr/>
          </p:nvSpPr>
          <p:spPr bwMode="auto">
            <a:xfrm>
              <a:off x="3227" y="1442"/>
              <a:ext cx="2323" cy="1561"/>
            </a:xfrm>
            <a:custGeom>
              <a:avLst/>
              <a:gdLst>
                <a:gd name="T0" fmla="*/ 1 w 3499"/>
                <a:gd name="T1" fmla="*/ 0 h 1913"/>
                <a:gd name="T2" fmla="*/ 6 w 3499"/>
                <a:gd name="T3" fmla="*/ 327 h 1913"/>
                <a:gd name="T4" fmla="*/ 34 w 3499"/>
                <a:gd name="T5" fmla="*/ 415 h 1913"/>
                <a:gd name="T6" fmla="*/ 76 w 3499"/>
                <a:gd name="T7" fmla="*/ 447 h 1913"/>
                <a:gd name="T8" fmla="*/ 127 w 3499"/>
                <a:gd name="T9" fmla="*/ 459 h 1913"/>
                <a:gd name="T10" fmla="*/ 199 w 3499"/>
                <a:gd name="T11" fmla="*/ 459 h 19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99"/>
                <a:gd name="T19" fmla="*/ 0 h 1913"/>
                <a:gd name="T20" fmla="*/ 3499 w 3499"/>
                <a:gd name="T21" fmla="*/ 1913 h 19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99" h="1913">
                  <a:moveTo>
                    <a:pt x="7" y="0"/>
                  </a:moveTo>
                  <a:cubicBezTo>
                    <a:pt x="3" y="536"/>
                    <a:pt x="0" y="1073"/>
                    <a:pt x="98" y="1360"/>
                  </a:cubicBezTo>
                  <a:cubicBezTo>
                    <a:pt x="196" y="1647"/>
                    <a:pt x="392" y="1640"/>
                    <a:pt x="596" y="1723"/>
                  </a:cubicBezTo>
                  <a:cubicBezTo>
                    <a:pt x="800" y="1806"/>
                    <a:pt x="1050" y="1829"/>
                    <a:pt x="1322" y="1859"/>
                  </a:cubicBezTo>
                  <a:cubicBezTo>
                    <a:pt x="1594" y="1889"/>
                    <a:pt x="1866" y="1897"/>
                    <a:pt x="2229" y="1905"/>
                  </a:cubicBezTo>
                  <a:cubicBezTo>
                    <a:pt x="2592" y="1913"/>
                    <a:pt x="3287" y="1905"/>
                    <a:pt x="3499" y="1905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888" name="Freeform 71"/>
            <p:cNvSpPr>
              <a:spLocks noChangeArrowheads="1"/>
            </p:cNvSpPr>
            <p:nvPr/>
          </p:nvSpPr>
          <p:spPr bwMode="auto">
            <a:xfrm>
              <a:off x="3473" y="1442"/>
              <a:ext cx="1797" cy="591"/>
            </a:xfrm>
            <a:custGeom>
              <a:avLst/>
              <a:gdLst>
                <a:gd name="T0" fmla="*/ 152 w 2707"/>
                <a:gd name="T1" fmla="*/ 0 h 1058"/>
                <a:gd name="T2" fmla="*/ 149 w 2707"/>
                <a:gd name="T3" fmla="*/ 12 h 1058"/>
                <a:gd name="T4" fmla="*/ 126 w 2707"/>
                <a:gd name="T5" fmla="*/ 15 h 1058"/>
                <a:gd name="T6" fmla="*/ 31 w 2707"/>
                <a:gd name="T7" fmla="*/ 15 h 1058"/>
                <a:gd name="T8" fmla="*/ 0 w 2707"/>
                <a:gd name="T9" fmla="*/ 0 h 10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07"/>
                <a:gd name="T16" fmla="*/ 0 h 1058"/>
                <a:gd name="T17" fmla="*/ 2707 w 2707"/>
                <a:gd name="T18" fmla="*/ 1058 h 10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07" h="1058">
                  <a:moveTo>
                    <a:pt x="2676" y="0"/>
                  </a:moveTo>
                  <a:cubicBezTo>
                    <a:pt x="2691" y="264"/>
                    <a:pt x="2707" y="529"/>
                    <a:pt x="2631" y="680"/>
                  </a:cubicBezTo>
                  <a:cubicBezTo>
                    <a:pt x="2555" y="831"/>
                    <a:pt x="2570" y="869"/>
                    <a:pt x="2222" y="907"/>
                  </a:cubicBezTo>
                  <a:cubicBezTo>
                    <a:pt x="1874" y="945"/>
                    <a:pt x="914" y="1058"/>
                    <a:pt x="544" y="907"/>
                  </a:cubicBezTo>
                  <a:cubicBezTo>
                    <a:pt x="174" y="756"/>
                    <a:pt x="87" y="378"/>
                    <a:pt x="0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889" name="AutoShape 72"/>
            <p:cNvSpPr>
              <a:spLocks noChangeArrowheads="1"/>
            </p:cNvSpPr>
            <p:nvPr/>
          </p:nvSpPr>
          <p:spPr bwMode="auto">
            <a:xfrm flipH="1">
              <a:off x="3695" y="2249"/>
              <a:ext cx="391" cy="185"/>
            </a:xfrm>
            <a:prstGeom prst="rightArrow">
              <a:avLst>
                <a:gd name="adj1" fmla="val 50000"/>
                <a:gd name="adj2" fmla="val 52838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890" name="Text Box 73"/>
            <p:cNvSpPr txBox="1">
              <a:spLocks noChangeArrowheads="1"/>
            </p:cNvSpPr>
            <p:nvPr/>
          </p:nvSpPr>
          <p:spPr bwMode="auto">
            <a:xfrm>
              <a:off x="4979" y="2355"/>
              <a:ext cx="5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NADW</a:t>
              </a:r>
            </a:p>
          </p:txBody>
        </p:sp>
        <p:sp>
          <p:nvSpPr>
            <p:cNvPr id="76891" name="AutoShape 74"/>
            <p:cNvSpPr>
              <a:spLocks noChangeArrowheads="1"/>
            </p:cNvSpPr>
            <p:nvPr/>
          </p:nvSpPr>
          <p:spPr bwMode="auto">
            <a:xfrm flipH="1" flipV="1">
              <a:off x="3322" y="1478"/>
              <a:ext cx="241" cy="518"/>
            </a:xfrm>
            <a:prstGeom prst="curvedLeftArrow">
              <a:avLst>
                <a:gd name="adj1" fmla="val 41793"/>
                <a:gd name="adj2" fmla="val 85577"/>
                <a:gd name="adj3" fmla="val 66667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892" name="AutoShape 75"/>
            <p:cNvSpPr>
              <a:spLocks noChangeArrowheads="1"/>
            </p:cNvSpPr>
            <p:nvPr/>
          </p:nvSpPr>
          <p:spPr bwMode="auto">
            <a:xfrm>
              <a:off x="4196" y="1553"/>
              <a:ext cx="391" cy="185"/>
            </a:xfrm>
            <a:prstGeom prst="rightArrow">
              <a:avLst>
                <a:gd name="adj1" fmla="val 50000"/>
                <a:gd name="adj2" fmla="val 52838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893" name="AutoShape 76"/>
            <p:cNvSpPr>
              <a:spLocks noChangeArrowheads="1"/>
            </p:cNvSpPr>
            <p:nvPr/>
          </p:nvSpPr>
          <p:spPr bwMode="auto">
            <a:xfrm>
              <a:off x="5340" y="1590"/>
              <a:ext cx="151" cy="296"/>
            </a:xfrm>
            <a:prstGeom prst="downArrow">
              <a:avLst>
                <a:gd name="adj1" fmla="val 50000"/>
                <a:gd name="adj2" fmla="val 49007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894" name="Line 77"/>
            <p:cNvSpPr>
              <a:spLocks noChangeShapeType="1"/>
            </p:cNvSpPr>
            <p:nvPr/>
          </p:nvSpPr>
          <p:spPr bwMode="auto">
            <a:xfrm>
              <a:off x="5491" y="3551"/>
              <a:ext cx="271" cy="1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895" name="Line 78"/>
            <p:cNvSpPr>
              <a:spLocks noChangeShapeType="1"/>
            </p:cNvSpPr>
            <p:nvPr/>
          </p:nvSpPr>
          <p:spPr bwMode="auto">
            <a:xfrm>
              <a:off x="3773" y="1294"/>
              <a:ext cx="1" cy="236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896" name="Text Box 79"/>
            <p:cNvSpPr txBox="1">
              <a:spLocks noChangeArrowheads="1"/>
            </p:cNvSpPr>
            <p:nvPr/>
          </p:nvSpPr>
          <p:spPr bwMode="auto">
            <a:xfrm>
              <a:off x="3773" y="3586"/>
              <a:ext cx="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800">
                  <a:latin typeface="Arial" charset="0"/>
                  <a:cs typeface="Arial" charset="0"/>
                </a:rPr>
                <a:t>30°S</a:t>
              </a:r>
            </a:p>
          </p:txBody>
        </p:sp>
        <p:sp>
          <p:nvSpPr>
            <p:cNvPr id="76897" name="Text Box 80"/>
            <p:cNvSpPr txBox="1">
              <a:spLocks noChangeArrowheads="1"/>
            </p:cNvSpPr>
            <p:nvPr/>
          </p:nvSpPr>
          <p:spPr bwMode="auto">
            <a:xfrm>
              <a:off x="5329" y="3625"/>
              <a:ext cx="6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Latitude</a:t>
              </a:r>
            </a:p>
          </p:txBody>
        </p:sp>
        <p:sp>
          <p:nvSpPr>
            <p:cNvPr id="76898" name="Line 81"/>
            <p:cNvSpPr>
              <a:spLocks noChangeShapeType="1"/>
            </p:cNvSpPr>
            <p:nvPr/>
          </p:nvSpPr>
          <p:spPr bwMode="auto">
            <a:xfrm>
              <a:off x="2960" y="3477"/>
              <a:ext cx="2" cy="296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76899" name="Group 82"/>
            <p:cNvGrpSpPr>
              <a:grpSpLocks/>
            </p:cNvGrpSpPr>
            <p:nvPr/>
          </p:nvGrpSpPr>
          <p:grpSpPr bwMode="auto">
            <a:xfrm>
              <a:off x="4113" y="1915"/>
              <a:ext cx="172" cy="192"/>
              <a:chOff x="2698" y="1993"/>
              <a:chExt cx="180" cy="190"/>
            </a:xfrm>
          </p:grpSpPr>
          <p:sp>
            <p:nvSpPr>
              <p:cNvPr id="76908" name="Freeform 83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909" name="Line 84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6900" name="Group 85"/>
            <p:cNvGrpSpPr>
              <a:grpSpLocks/>
            </p:cNvGrpSpPr>
            <p:nvPr/>
          </p:nvGrpSpPr>
          <p:grpSpPr bwMode="auto">
            <a:xfrm>
              <a:off x="5370" y="1219"/>
              <a:ext cx="138" cy="223"/>
              <a:chOff x="4512" y="1185"/>
              <a:chExt cx="119" cy="228"/>
            </a:xfrm>
          </p:grpSpPr>
          <p:sp>
            <p:nvSpPr>
              <p:cNvPr id="76906" name="Freeform 86"/>
              <p:cNvSpPr>
                <a:spLocks noChangeArrowheads="1"/>
              </p:cNvSpPr>
              <p:nvPr/>
            </p:nvSpPr>
            <p:spPr bwMode="auto">
              <a:xfrm>
                <a:off x="4512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907" name="Line 87"/>
              <p:cNvSpPr>
                <a:spLocks noChangeShapeType="1"/>
              </p:cNvSpPr>
              <p:nvPr/>
            </p:nvSpPr>
            <p:spPr bwMode="auto">
              <a:xfrm flipV="1">
                <a:off x="4617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aphicFrame>
          <p:nvGraphicFramePr>
            <p:cNvPr id="76812" name="Object 12"/>
            <p:cNvGraphicFramePr>
              <a:graphicFrameLocks noChangeAspect="1"/>
            </p:cNvGraphicFramePr>
            <p:nvPr/>
          </p:nvGraphicFramePr>
          <p:xfrm>
            <a:off x="5576" y="1162"/>
            <a:ext cx="222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92" name="Equation" r:id="rId28" imgW="228600" imgH="228600" progId="Equation.3">
                    <p:embed/>
                  </p:oleObj>
                </mc:Choice>
                <mc:Fallback>
                  <p:oleObj name="Equation" r:id="rId28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6" y="1162"/>
                          <a:ext cx="222" cy="33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13" name="Object 13"/>
            <p:cNvGraphicFramePr>
              <a:graphicFrameLocks noChangeAspect="1"/>
            </p:cNvGraphicFramePr>
            <p:nvPr/>
          </p:nvGraphicFramePr>
          <p:xfrm>
            <a:off x="3834" y="2451"/>
            <a:ext cx="279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93" r:id="rId29" imgW="219960" imgH="169200" progId="">
                    <p:embed/>
                  </p:oleObj>
                </mc:Choice>
                <mc:Fallback>
                  <p:oleObj r:id="rId29" imgW="219960" imgH="169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4" y="2451"/>
                          <a:ext cx="279" cy="293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14" name="Object 14"/>
            <p:cNvGraphicFramePr>
              <a:graphicFrameLocks noChangeAspect="1"/>
            </p:cNvGraphicFramePr>
            <p:nvPr/>
          </p:nvGraphicFramePr>
          <p:xfrm>
            <a:off x="4277" y="1997"/>
            <a:ext cx="231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94" r:id="rId30" imgW="264960" imgH="201600" progId="">
                    <p:embed/>
                  </p:oleObj>
                </mc:Choice>
                <mc:Fallback>
                  <p:oleObj r:id="rId30" imgW="264960" imgH="201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7" y="1997"/>
                          <a:ext cx="231" cy="224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15" name="Object 15"/>
            <p:cNvGraphicFramePr>
              <a:graphicFrameLocks noChangeAspect="1"/>
            </p:cNvGraphicFramePr>
            <p:nvPr/>
          </p:nvGraphicFramePr>
          <p:xfrm>
            <a:off x="4545" y="3024"/>
            <a:ext cx="191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95" name="Equation" r:id="rId31" imgW="215640" imgH="215640" progId="Equation.3">
                    <p:embed/>
                  </p:oleObj>
                </mc:Choice>
                <mc:Fallback>
                  <p:oleObj name="Equation" r:id="rId31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5" y="3024"/>
                          <a:ext cx="191" cy="22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6901" name="Group 92"/>
            <p:cNvGrpSpPr>
              <a:grpSpLocks/>
            </p:cNvGrpSpPr>
            <p:nvPr/>
          </p:nvGrpSpPr>
          <p:grpSpPr bwMode="auto">
            <a:xfrm>
              <a:off x="4362" y="2880"/>
              <a:ext cx="172" cy="192"/>
              <a:chOff x="2698" y="1993"/>
              <a:chExt cx="180" cy="190"/>
            </a:xfrm>
          </p:grpSpPr>
          <p:sp>
            <p:nvSpPr>
              <p:cNvPr id="76904" name="Freeform 93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905" name="Line 94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6902" name="Text Box 95"/>
            <p:cNvSpPr txBox="1">
              <a:spLocks noChangeArrowheads="1"/>
            </p:cNvSpPr>
            <p:nvPr/>
          </p:nvSpPr>
          <p:spPr bwMode="auto">
            <a:xfrm>
              <a:off x="4468" y="1804"/>
              <a:ext cx="61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Pycnocline</a:t>
              </a:r>
            </a:p>
          </p:txBody>
        </p:sp>
        <p:sp>
          <p:nvSpPr>
            <p:cNvPr id="76903" name="Text Box 96"/>
            <p:cNvSpPr txBox="1">
              <a:spLocks noChangeArrowheads="1"/>
            </p:cNvSpPr>
            <p:nvPr/>
          </p:nvSpPr>
          <p:spPr bwMode="auto">
            <a:xfrm>
              <a:off x="3016" y="3566"/>
              <a:ext cx="6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Depth</a:t>
              </a:r>
            </a:p>
          </p:txBody>
        </p:sp>
      </p:grpSp>
      <p:grpSp>
        <p:nvGrpSpPr>
          <p:cNvPr id="76836" name="Group 97"/>
          <p:cNvGrpSpPr>
            <a:grpSpLocks/>
          </p:cNvGrpSpPr>
          <p:nvPr/>
        </p:nvGrpSpPr>
        <p:grpSpPr bwMode="auto">
          <a:xfrm>
            <a:off x="4356100" y="1844675"/>
            <a:ext cx="5076825" cy="4214813"/>
            <a:chOff x="2744" y="1162"/>
            <a:chExt cx="3198" cy="2655"/>
          </a:xfrm>
        </p:grpSpPr>
        <p:grpSp>
          <p:nvGrpSpPr>
            <p:cNvPr id="76843" name="Group 98"/>
            <p:cNvGrpSpPr>
              <a:grpSpLocks/>
            </p:cNvGrpSpPr>
            <p:nvPr/>
          </p:nvGrpSpPr>
          <p:grpSpPr bwMode="auto">
            <a:xfrm>
              <a:off x="3339" y="1671"/>
              <a:ext cx="79" cy="235"/>
              <a:chOff x="1454" y="1693"/>
              <a:chExt cx="119" cy="289"/>
            </a:xfrm>
          </p:grpSpPr>
          <p:graphicFrame>
            <p:nvGraphicFramePr>
              <p:cNvPr id="76811" name="Object 11"/>
              <p:cNvGraphicFramePr>
                <a:graphicFrameLocks noChangeAspect="1"/>
              </p:cNvGraphicFramePr>
              <p:nvPr/>
            </p:nvGraphicFramePr>
            <p:xfrm>
              <a:off x="1454" y="1693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96" r:id="rId32" imgW="273600" imgH="201600" progId="">
                      <p:embed/>
                    </p:oleObj>
                  </mc:Choice>
                  <mc:Fallback>
                    <p:oleObj r:id="rId32" imgW="27360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4" y="1693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82" name="Text Box 100"/>
              <p:cNvSpPr txBox="1">
                <a:spLocks noChangeArrowheads="1"/>
              </p:cNvSpPr>
              <p:nvPr/>
            </p:nvSpPr>
            <p:spPr bwMode="auto">
              <a:xfrm>
                <a:off x="1454" y="1693"/>
                <a:ext cx="120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76844" name="Group 101"/>
            <p:cNvGrpSpPr>
              <a:grpSpLocks/>
            </p:cNvGrpSpPr>
            <p:nvPr/>
          </p:nvGrpSpPr>
          <p:grpSpPr bwMode="auto">
            <a:xfrm>
              <a:off x="5087" y="1671"/>
              <a:ext cx="90" cy="235"/>
              <a:chOff x="4086" y="1693"/>
              <a:chExt cx="135" cy="289"/>
            </a:xfrm>
          </p:grpSpPr>
          <p:graphicFrame>
            <p:nvGraphicFramePr>
              <p:cNvPr id="76810" name="Object 10"/>
              <p:cNvGraphicFramePr>
                <a:graphicFrameLocks noChangeAspect="1"/>
              </p:cNvGraphicFramePr>
              <p:nvPr/>
            </p:nvGraphicFramePr>
            <p:xfrm>
              <a:off x="4086" y="1693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97" r:id="rId33" imgW="299520" imgH="201600" progId="">
                      <p:embed/>
                    </p:oleObj>
                  </mc:Choice>
                  <mc:Fallback>
                    <p:oleObj r:id="rId33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6" y="1693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81" name="Text Box 103"/>
              <p:cNvSpPr txBox="1">
                <a:spLocks noChangeArrowheads="1"/>
              </p:cNvSpPr>
              <p:nvPr/>
            </p:nvSpPr>
            <p:spPr bwMode="auto">
              <a:xfrm>
                <a:off x="4086" y="1693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76845" name="Group 104"/>
            <p:cNvGrpSpPr>
              <a:grpSpLocks/>
            </p:cNvGrpSpPr>
            <p:nvPr/>
          </p:nvGrpSpPr>
          <p:grpSpPr bwMode="auto">
            <a:xfrm>
              <a:off x="3334" y="2873"/>
              <a:ext cx="90" cy="236"/>
              <a:chOff x="1446" y="3167"/>
              <a:chExt cx="135" cy="289"/>
            </a:xfrm>
          </p:grpSpPr>
          <p:graphicFrame>
            <p:nvGraphicFramePr>
              <p:cNvPr id="76809" name="Object 9"/>
              <p:cNvGraphicFramePr>
                <a:graphicFrameLocks noChangeAspect="1"/>
              </p:cNvGraphicFramePr>
              <p:nvPr/>
            </p:nvGraphicFramePr>
            <p:xfrm>
              <a:off x="1446" y="3167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98" r:id="rId34" imgW="299520" imgH="201600" progId="">
                      <p:embed/>
                    </p:oleObj>
                  </mc:Choice>
                  <mc:Fallback>
                    <p:oleObj r:id="rId34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6" y="3167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80" name="Text Box 106"/>
              <p:cNvSpPr txBox="1">
                <a:spLocks noChangeArrowheads="1"/>
              </p:cNvSpPr>
              <p:nvPr/>
            </p:nvSpPr>
            <p:spPr bwMode="auto">
              <a:xfrm>
                <a:off x="1446" y="3167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sp>
          <p:nvSpPr>
            <p:cNvPr id="76846" name="Rectangle 107"/>
            <p:cNvSpPr>
              <a:spLocks noChangeArrowheads="1"/>
            </p:cNvSpPr>
            <p:nvPr/>
          </p:nvSpPr>
          <p:spPr bwMode="auto">
            <a:xfrm>
              <a:off x="2960" y="1442"/>
              <a:ext cx="2622" cy="2110"/>
            </a:xfrm>
            <a:prstGeom prst="rect">
              <a:avLst/>
            </a:prstGeom>
            <a:solidFill>
              <a:srgbClr val="FFFFFF"/>
            </a:solidFill>
            <a:ln w="38227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847" name="Freeform 108"/>
            <p:cNvSpPr>
              <a:spLocks noChangeArrowheads="1"/>
            </p:cNvSpPr>
            <p:nvPr/>
          </p:nvSpPr>
          <p:spPr bwMode="auto">
            <a:xfrm>
              <a:off x="3227" y="1442"/>
              <a:ext cx="2323" cy="1561"/>
            </a:xfrm>
            <a:custGeom>
              <a:avLst/>
              <a:gdLst>
                <a:gd name="T0" fmla="*/ 1 w 3499"/>
                <a:gd name="T1" fmla="*/ 0 h 1913"/>
                <a:gd name="T2" fmla="*/ 6 w 3499"/>
                <a:gd name="T3" fmla="*/ 327 h 1913"/>
                <a:gd name="T4" fmla="*/ 34 w 3499"/>
                <a:gd name="T5" fmla="*/ 415 h 1913"/>
                <a:gd name="T6" fmla="*/ 76 w 3499"/>
                <a:gd name="T7" fmla="*/ 447 h 1913"/>
                <a:gd name="T8" fmla="*/ 127 w 3499"/>
                <a:gd name="T9" fmla="*/ 459 h 1913"/>
                <a:gd name="T10" fmla="*/ 199 w 3499"/>
                <a:gd name="T11" fmla="*/ 459 h 19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99"/>
                <a:gd name="T19" fmla="*/ 0 h 1913"/>
                <a:gd name="T20" fmla="*/ 3499 w 3499"/>
                <a:gd name="T21" fmla="*/ 1913 h 19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99" h="1913">
                  <a:moveTo>
                    <a:pt x="7" y="0"/>
                  </a:moveTo>
                  <a:cubicBezTo>
                    <a:pt x="3" y="536"/>
                    <a:pt x="0" y="1073"/>
                    <a:pt x="98" y="1360"/>
                  </a:cubicBezTo>
                  <a:cubicBezTo>
                    <a:pt x="196" y="1647"/>
                    <a:pt x="392" y="1640"/>
                    <a:pt x="596" y="1723"/>
                  </a:cubicBezTo>
                  <a:cubicBezTo>
                    <a:pt x="800" y="1806"/>
                    <a:pt x="1050" y="1829"/>
                    <a:pt x="1322" y="1859"/>
                  </a:cubicBezTo>
                  <a:cubicBezTo>
                    <a:pt x="1594" y="1889"/>
                    <a:pt x="1866" y="1897"/>
                    <a:pt x="2229" y="1905"/>
                  </a:cubicBezTo>
                  <a:cubicBezTo>
                    <a:pt x="2592" y="1913"/>
                    <a:pt x="3287" y="1905"/>
                    <a:pt x="3499" y="1905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848" name="AutoShape 109"/>
            <p:cNvSpPr>
              <a:spLocks noChangeArrowheads="1"/>
            </p:cNvSpPr>
            <p:nvPr/>
          </p:nvSpPr>
          <p:spPr bwMode="auto">
            <a:xfrm>
              <a:off x="3743" y="3329"/>
              <a:ext cx="452" cy="148"/>
            </a:xfrm>
            <a:prstGeom prst="rightArrow">
              <a:avLst>
                <a:gd name="adj1" fmla="val 50000"/>
                <a:gd name="adj2" fmla="val 76351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849" name="AutoShape 110"/>
            <p:cNvSpPr>
              <a:spLocks noChangeArrowheads="1"/>
            </p:cNvSpPr>
            <p:nvPr/>
          </p:nvSpPr>
          <p:spPr bwMode="auto">
            <a:xfrm flipH="1">
              <a:off x="3714" y="2988"/>
              <a:ext cx="391" cy="150"/>
            </a:xfrm>
            <a:prstGeom prst="rightArrow">
              <a:avLst>
                <a:gd name="adj1" fmla="val 50000"/>
                <a:gd name="adj2" fmla="val 65167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850" name="AutoShape 111"/>
            <p:cNvSpPr>
              <a:spLocks noChangeArrowheads="1"/>
            </p:cNvSpPr>
            <p:nvPr/>
          </p:nvSpPr>
          <p:spPr bwMode="auto">
            <a:xfrm flipV="1">
              <a:off x="5159" y="3069"/>
              <a:ext cx="271" cy="370"/>
            </a:xfrm>
            <a:prstGeom prst="curvedLeftArrow">
              <a:avLst>
                <a:gd name="adj1" fmla="val 26548"/>
                <a:gd name="adj2" fmla="val 54360"/>
                <a:gd name="adj3" fmla="val 66667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851" name="Text Box 112"/>
            <p:cNvSpPr txBox="1">
              <a:spLocks noChangeArrowheads="1"/>
            </p:cNvSpPr>
            <p:nvPr/>
          </p:nvSpPr>
          <p:spPr bwMode="auto">
            <a:xfrm>
              <a:off x="3035" y="3129"/>
              <a:ext cx="6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AABW</a:t>
              </a:r>
            </a:p>
          </p:txBody>
        </p:sp>
        <p:sp>
          <p:nvSpPr>
            <p:cNvPr id="76852" name="Freeform 113"/>
            <p:cNvSpPr>
              <a:spLocks noChangeArrowheads="1"/>
            </p:cNvSpPr>
            <p:nvPr/>
          </p:nvSpPr>
          <p:spPr bwMode="auto">
            <a:xfrm>
              <a:off x="3473" y="1442"/>
              <a:ext cx="1797" cy="591"/>
            </a:xfrm>
            <a:custGeom>
              <a:avLst/>
              <a:gdLst>
                <a:gd name="T0" fmla="*/ 152 w 2707"/>
                <a:gd name="T1" fmla="*/ 0 h 1058"/>
                <a:gd name="T2" fmla="*/ 149 w 2707"/>
                <a:gd name="T3" fmla="*/ 12 h 1058"/>
                <a:gd name="T4" fmla="*/ 126 w 2707"/>
                <a:gd name="T5" fmla="*/ 15 h 1058"/>
                <a:gd name="T6" fmla="*/ 31 w 2707"/>
                <a:gd name="T7" fmla="*/ 15 h 1058"/>
                <a:gd name="T8" fmla="*/ 0 w 2707"/>
                <a:gd name="T9" fmla="*/ 0 h 10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07"/>
                <a:gd name="T16" fmla="*/ 0 h 1058"/>
                <a:gd name="T17" fmla="*/ 2707 w 2707"/>
                <a:gd name="T18" fmla="*/ 1058 h 10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07" h="1058">
                  <a:moveTo>
                    <a:pt x="2676" y="0"/>
                  </a:moveTo>
                  <a:cubicBezTo>
                    <a:pt x="2691" y="264"/>
                    <a:pt x="2707" y="529"/>
                    <a:pt x="2631" y="680"/>
                  </a:cubicBezTo>
                  <a:cubicBezTo>
                    <a:pt x="2555" y="831"/>
                    <a:pt x="2570" y="869"/>
                    <a:pt x="2222" y="907"/>
                  </a:cubicBezTo>
                  <a:cubicBezTo>
                    <a:pt x="1874" y="945"/>
                    <a:pt x="914" y="1058"/>
                    <a:pt x="544" y="907"/>
                  </a:cubicBezTo>
                  <a:cubicBezTo>
                    <a:pt x="174" y="756"/>
                    <a:pt x="87" y="378"/>
                    <a:pt x="0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853" name="AutoShape 114"/>
            <p:cNvSpPr>
              <a:spLocks noChangeArrowheads="1"/>
            </p:cNvSpPr>
            <p:nvPr/>
          </p:nvSpPr>
          <p:spPr bwMode="auto">
            <a:xfrm flipH="1">
              <a:off x="3695" y="2249"/>
              <a:ext cx="391" cy="185"/>
            </a:xfrm>
            <a:prstGeom prst="rightArrow">
              <a:avLst>
                <a:gd name="adj1" fmla="val 50000"/>
                <a:gd name="adj2" fmla="val 52838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854" name="Text Box 115"/>
            <p:cNvSpPr txBox="1">
              <a:spLocks noChangeArrowheads="1"/>
            </p:cNvSpPr>
            <p:nvPr/>
          </p:nvSpPr>
          <p:spPr bwMode="auto">
            <a:xfrm>
              <a:off x="4979" y="2355"/>
              <a:ext cx="5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NADW</a:t>
              </a:r>
            </a:p>
          </p:txBody>
        </p:sp>
        <p:sp>
          <p:nvSpPr>
            <p:cNvPr id="76855" name="AutoShape 116"/>
            <p:cNvSpPr>
              <a:spLocks noChangeArrowheads="1"/>
            </p:cNvSpPr>
            <p:nvPr/>
          </p:nvSpPr>
          <p:spPr bwMode="auto">
            <a:xfrm flipH="1" flipV="1">
              <a:off x="3322" y="1478"/>
              <a:ext cx="241" cy="518"/>
            </a:xfrm>
            <a:prstGeom prst="curvedLeftArrow">
              <a:avLst>
                <a:gd name="adj1" fmla="val 41793"/>
                <a:gd name="adj2" fmla="val 85577"/>
                <a:gd name="adj3" fmla="val 66667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856" name="AutoShape 117"/>
            <p:cNvSpPr>
              <a:spLocks noChangeArrowheads="1"/>
            </p:cNvSpPr>
            <p:nvPr/>
          </p:nvSpPr>
          <p:spPr bwMode="auto">
            <a:xfrm>
              <a:off x="4196" y="1553"/>
              <a:ext cx="391" cy="185"/>
            </a:xfrm>
            <a:prstGeom prst="rightArrow">
              <a:avLst>
                <a:gd name="adj1" fmla="val 50000"/>
                <a:gd name="adj2" fmla="val 52838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857" name="AutoShape 118"/>
            <p:cNvSpPr>
              <a:spLocks noChangeArrowheads="1"/>
            </p:cNvSpPr>
            <p:nvPr/>
          </p:nvSpPr>
          <p:spPr bwMode="auto">
            <a:xfrm>
              <a:off x="5340" y="1590"/>
              <a:ext cx="151" cy="296"/>
            </a:xfrm>
            <a:prstGeom prst="downArrow">
              <a:avLst>
                <a:gd name="adj1" fmla="val 50000"/>
                <a:gd name="adj2" fmla="val 49007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858" name="AutoShape 119"/>
            <p:cNvSpPr>
              <a:spLocks noChangeArrowheads="1"/>
            </p:cNvSpPr>
            <p:nvPr/>
          </p:nvSpPr>
          <p:spPr bwMode="auto">
            <a:xfrm>
              <a:off x="3020" y="1737"/>
              <a:ext cx="151" cy="296"/>
            </a:xfrm>
            <a:prstGeom prst="downArrow">
              <a:avLst>
                <a:gd name="adj1" fmla="val 50000"/>
                <a:gd name="adj2" fmla="val 49007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859" name="Line 120"/>
            <p:cNvSpPr>
              <a:spLocks noChangeShapeType="1"/>
            </p:cNvSpPr>
            <p:nvPr/>
          </p:nvSpPr>
          <p:spPr bwMode="auto">
            <a:xfrm>
              <a:off x="5491" y="3551"/>
              <a:ext cx="271" cy="1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860" name="Line 121"/>
            <p:cNvSpPr>
              <a:spLocks noChangeShapeType="1"/>
            </p:cNvSpPr>
            <p:nvPr/>
          </p:nvSpPr>
          <p:spPr bwMode="auto">
            <a:xfrm>
              <a:off x="3773" y="1294"/>
              <a:ext cx="1" cy="236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861" name="Text Box 122"/>
            <p:cNvSpPr txBox="1">
              <a:spLocks noChangeArrowheads="1"/>
            </p:cNvSpPr>
            <p:nvPr/>
          </p:nvSpPr>
          <p:spPr bwMode="auto">
            <a:xfrm>
              <a:off x="3773" y="3586"/>
              <a:ext cx="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800">
                  <a:latin typeface="Arial" charset="0"/>
                  <a:cs typeface="Arial" charset="0"/>
                </a:rPr>
                <a:t>30°S</a:t>
              </a:r>
            </a:p>
          </p:txBody>
        </p:sp>
        <p:sp>
          <p:nvSpPr>
            <p:cNvPr id="76862" name="Text Box 123"/>
            <p:cNvSpPr txBox="1">
              <a:spLocks noChangeArrowheads="1"/>
            </p:cNvSpPr>
            <p:nvPr/>
          </p:nvSpPr>
          <p:spPr bwMode="auto">
            <a:xfrm>
              <a:off x="5329" y="3625"/>
              <a:ext cx="6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Latitude</a:t>
              </a:r>
            </a:p>
          </p:txBody>
        </p:sp>
        <p:sp>
          <p:nvSpPr>
            <p:cNvPr id="76863" name="Line 124"/>
            <p:cNvSpPr>
              <a:spLocks noChangeShapeType="1"/>
            </p:cNvSpPr>
            <p:nvPr/>
          </p:nvSpPr>
          <p:spPr bwMode="auto">
            <a:xfrm>
              <a:off x="2960" y="3477"/>
              <a:ext cx="2" cy="296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76864" name="Group 125"/>
            <p:cNvGrpSpPr>
              <a:grpSpLocks/>
            </p:cNvGrpSpPr>
            <p:nvPr/>
          </p:nvGrpSpPr>
          <p:grpSpPr bwMode="auto">
            <a:xfrm>
              <a:off x="4113" y="1915"/>
              <a:ext cx="172" cy="192"/>
              <a:chOff x="2698" y="1993"/>
              <a:chExt cx="180" cy="190"/>
            </a:xfrm>
          </p:grpSpPr>
          <p:sp>
            <p:nvSpPr>
              <p:cNvPr id="76878" name="Freeform 126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79" name="Line 127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6865" name="Group 128"/>
            <p:cNvGrpSpPr>
              <a:grpSpLocks/>
            </p:cNvGrpSpPr>
            <p:nvPr/>
          </p:nvGrpSpPr>
          <p:grpSpPr bwMode="auto">
            <a:xfrm>
              <a:off x="3051" y="1190"/>
              <a:ext cx="140" cy="252"/>
              <a:chOff x="1020" y="1185"/>
              <a:chExt cx="119" cy="228"/>
            </a:xfrm>
          </p:grpSpPr>
          <p:sp>
            <p:nvSpPr>
              <p:cNvPr id="76876" name="Freeform 129"/>
              <p:cNvSpPr>
                <a:spLocks noChangeArrowheads="1"/>
              </p:cNvSpPr>
              <p:nvPr/>
            </p:nvSpPr>
            <p:spPr bwMode="auto">
              <a:xfrm>
                <a:off x="1020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77" name="Line 130"/>
              <p:cNvSpPr>
                <a:spLocks noChangeShapeType="1"/>
              </p:cNvSpPr>
              <p:nvPr/>
            </p:nvSpPr>
            <p:spPr bwMode="auto">
              <a:xfrm flipV="1">
                <a:off x="1125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6866" name="Group 131"/>
            <p:cNvGrpSpPr>
              <a:grpSpLocks/>
            </p:cNvGrpSpPr>
            <p:nvPr/>
          </p:nvGrpSpPr>
          <p:grpSpPr bwMode="auto">
            <a:xfrm>
              <a:off x="5370" y="1219"/>
              <a:ext cx="138" cy="223"/>
              <a:chOff x="4512" y="1185"/>
              <a:chExt cx="119" cy="228"/>
            </a:xfrm>
          </p:grpSpPr>
          <p:sp>
            <p:nvSpPr>
              <p:cNvPr id="76874" name="Freeform 132"/>
              <p:cNvSpPr>
                <a:spLocks noChangeArrowheads="1"/>
              </p:cNvSpPr>
              <p:nvPr/>
            </p:nvSpPr>
            <p:spPr bwMode="auto">
              <a:xfrm>
                <a:off x="4512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75" name="Line 133"/>
              <p:cNvSpPr>
                <a:spLocks noChangeShapeType="1"/>
              </p:cNvSpPr>
              <p:nvPr/>
            </p:nvSpPr>
            <p:spPr bwMode="auto">
              <a:xfrm flipV="1">
                <a:off x="4617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6867" name="Group 134"/>
            <p:cNvGrpSpPr>
              <a:grpSpLocks/>
            </p:cNvGrpSpPr>
            <p:nvPr/>
          </p:nvGrpSpPr>
          <p:grpSpPr bwMode="auto">
            <a:xfrm>
              <a:off x="2744" y="1190"/>
              <a:ext cx="290" cy="326"/>
              <a:chOff x="740" y="1121"/>
              <a:chExt cx="244" cy="332"/>
            </a:xfrm>
          </p:grpSpPr>
          <p:graphicFrame>
            <p:nvGraphicFramePr>
              <p:cNvPr id="76808" name="Object 8"/>
              <p:cNvGraphicFramePr>
                <a:graphicFrameLocks noChangeAspect="1"/>
              </p:cNvGraphicFramePr>
              <p:nvPr/>
            </p:nvGraphicFramePr>
            <p:xfrm>
              <a:off x="771" y="1121"/>
              <a:ext cx="182" cy="3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99" name="Equation" r:id="rId35" imgW="203040" imgH="228600" progId="Equation.3">
                      <p:embed/>
                    </p:oleObj>
                  </mc:Choice>
                  <mc:Fallback>
                    <p:oleObj name="Equation" r:id="rId35" imgW="2030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1" y="1121"/>
                            <a:ext cx="182" cy="3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73" name="Text Box 136"/>
              <p:cNvSpPr txBox="1">
                <a:spLocks noChangeArrowheads="1"/>
              </p:cNvSpPr>
              <p:nvPr/>
            </p:nvSpPr>
            <p:spPr bwMode="auto">
              <a:xfrm>
                <a:off x="740" y="1140"/>
                <a:ext cx="244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aphicFrame>
          <p:nvGraphicFramePr>
            <p:cNvPr id="76804" name="Object 4"/>
            <p:cNvGraphicFramePr>
              <a:graphicFrameLocks noChangeAspect="1"/>
            </p:cNvGraphicFramePr>
            <p:nvPr/>
          </p:nvGraphicFramePr>
          <p:xfrm>
            <a:off x="5576" y="1162"/>
            <a:ext cx="222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00" name="Equation" r:id="rId36" imgW="228600" imgH="228600" progId="Equation.3">
                    <p:embed/>
                  </p:oleObj>
                </mc:Choice>
                <mc:Fallback>
                  <p:oleObj name="Equation" r:id="rId36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6" y="1162"/>
                          <a:ext cx="222" cy="33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05" name="Object 5"/>
            <p:cNvGraphicFramePr>
              <a:graphicFrameLocks noChangeAspect="1"/>
            </p:cNvGraphicFramePr>
            <p:nvPr/>
          </p:nvGraphicFramePr>
          <p:xfrm>
            <a:off x="3834" y="2451"/>
            <a:ext cx="279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01" r:id="rId37" imgW="219960" imgH="169200" progId="">
                    <p:embed/>
                  </p:oleObj>
                </mc:Choice>
                <mc:Fallback>
                  <p:oleObj r:id="rId37" imgW="219960" imgH="169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4" y="2451"/>
                          <a:ext cx="279" cy="293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06" name="Object 6"/>
            <p:cNvGraphicFramePr>
              <a:graphicFrameLocks noChangeAspect="1"/>
            </p:cNvGraphicFramePr>
            <p:nvPr/>
          </p:nvGraphicFramePr>
          <p:xfrm>
            <a:off x="4277" y="1997"/>
            <a:ext cx="231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02" r:id="rId38" imgW="264960" imgH="201600" progId="">
                    <p:embed/>
                  </p:oleObj>
                </mc:Choice>
                <mc:Fallback>
                  <p:oleObj r:id="rId38" imgW="264960" imgH="201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7" y="1997"/>
                          <a:ext cx="231" cy="224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07" name="Object 7"/>
            <p:cNvGraphicFramePr>
              <a:graphicFrameLocks noChangeAspect="1"/>
            </p:cNvGraphicFramePr>
            <p:nvPr/>
          </p:nvGraphicFramePr>
          <p:xfrm>
            <a:off x="4545" y="3024"/>
            <a:ext cx="191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03" name="Equation" r:id="rId39" imgW="215640" imgH="215640" progId="Equation.3">
                    <p:embed/>
                  </p:oleObj>
                </mc:Choice>
                <mc:Fallback>
                  <p:oleObj name="Equation" r:id="rId39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5" y="3024"/>
                          <a:ext cx="191" cy="22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6868" name="Group 141"/>
            <p:cNvGrpSpPr>
              <a:grpSpLocks/>
            </p:cNvGrpSpPr>
            <p:nvPr/>
          </p:nvGrpSpPr>
          <p:grpSpPr bwMode="auto">
            <a:xfrm>
              <a:off x="4362" y="2880"/>
              <a:ext cx="172" cy="192"/>
              <a:chOff x="2698" y="1993"/>
              <a:chExt cx="180" cy="190"/>
            </a:xfrm>
          </p:grpSpPr>
          <p:sp>
            <p:nvSpPr>
              <p:cNvPr id="76871" name="Freeform 142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72" name="Line 143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6869" name="Text Box 144"/>
            <p:cNvSpPr txBox="1">
              <a:spLocks noChangeArrowheads="1"/>
            </p:cNvSpPr>
            <p:nvPr/>
          </p:nvSpPr>
          <p:spPr bwMode="auto">
            <a:xfrm>
              <a:off x="4468" y="1804"/>
              <a:ext cx="61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Pycnocline</a:t>
              </a:r>
            </a:p>
          </p:txBody>
        </p:sp>
        <p:sp>
          <p:nvSpPr>
            <p:cNvPr id="76870" name="Text Box 145"/>
            <p:cNvSpPr txBox="1">
              <a:spLocks noChangeArrowheads="1"/>
            </p:cNvSpPr>
            <p:nvPr/>
          </p:nvSpPr>
          <p:spPr bwMode="auto">
            <a:xfrm>
              <a:off x="3016" y="3566"/>
              <a:ext cx="6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Depth</a:t>
              </a:r>
            </a:p>
          </p:txBody>
        </p:sp>
      </p:grpSp>
      <p:grpSp>
        <p:nvGrpSpPr>
          <p:cNvPr id="28" name="Group 146"/>
          <p:cNvGrpSpPr>
            <a:grpSpLocks/>
          </p:cNvGrpSpPr>
          <p:nvPr/>
        </p:nvGrpSpPr>
        <p:grpSpPr bwMode="auto">
          <a:xfrm>
            <a:off x="34925" y="2344207"/>
            <a:ext cx="8785225" cy="3722691"/>
            <a:chOff x="22" y="1434"/>
            <a:chExt cx="5534" cy="2345"/>
          </a:xfrm>
        </p:grpSpPr>
        <p:graphicFrame>
          <p:nvGraphicFramePr>
            <p:cNvPr id="7680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6306713"/>
                </p:ext>
              </p:extLst>
            </p:nvPr>
          </p:nvGraphicFramePr>
          <p:xfrm>
            <a:off x="204" y="3438"/>
            <a:ext cx="2425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04" name="…quation" r:id="rId40" imgW="1434960" imgH="228600" progId="Equation.3">
                    <p:embed/>
                  </p:oleObj>
                </mc:Choice>
                <mc:Fallback>
                  <p:oleObj name="…quation" r:id="rId40" imgW="14349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3438"/>
                          <a:ext cx="2425" cy="34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6839" name="Group 148"/>
            <p:cNvGrpSpPr>
              <a:grpSpLocks/>
            </p:cNvGrpSpPr>
            <p:nvPr/>
          </p:nvGrpSpPr>
          <p:grpSpPr bwMode="auto">
            <a:xfrm>
              <a:off x="3470" y="1434"/>
              <a:ext cx="2086" cy="2086"/>
              <a:chOff x="3470" y="1434"/>
              <a:chExt cx="2086" cy="2086"/>
            </a:xfrm>
          </p:grpSpPr>
          <p:sp>
            <p:nvSpPr>
              <p:cNvPr id="76841" name="Rectangle 149"/>
              <p:cNvSpPr>
                <a:spLocks noChangeArrowheads="1"/>
              </p:cNvSpPr>
              <p:nvPr/>
            </p:nvSpPr>
            <p:spPr bwMode="auto">
              <a:xfrm>
                <a:off x="3787" y="1434"/>
                <a:ext cx="1769" cy="2086"/>
              </a:xfrm>
              <a:prstGeom prst="rect">
                <a:avLst/>
              </a:prstGeom>
              <a:solidFill>
                <a:srgbClr val="99CC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42" name="Freeform 150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1814" cy="590"/>
              </a:xfrm>
              <a:custGeom>
                <a:avLst/>
                <a:gdLst>
                  <a:gd name="T0" fmla="*/ 162 w 2707"/>
                  <a:gd name="T1" fmla="*/ 0 h 1058"/>
                  <a:gd name="T2" fmla="*/ 159 w 2707"/>
                  <a:gd name="T3" fmla="*/ 12 h 1058"/>
                  <a:gd name="T4" fmla="*/ 135 w 2707"/>
                  <a:gd name="T5" fmla="*/ 15 h 1058"/>
                  <a:gd name="T6" fmla="*/ 34 w 2707"/>
                  <a:gd name="T7" fmla="*/ 15 h 1058"/>
                  <a:gd name="T8" fmla="*/ 0 w 2707"/>
                  <a:gd name="T9" fmla="*/ 0 h 10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7"/>
                  <a:gd name="T16" fmla="*/ 0 h 1058"/>
                  <a:gd name="T17" fmla="*/ 2707 w 2707"/>
                  <a:gd name="T18" fmla="*/ 1058 h 10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7" h="1058">
                    <a:moveTo>
                      <a:pt x="2676" y="0"/>
                    </a:moveTo>
                    <a:cubicBezTo>
                      <a:pt x="2691" y="264"/>
                      <a:pt x="2707" y="529"/>
                      <a:pt x="2631" y="680"/>
                    </a:cubicBezTo>
                    <a:cubicBezTo>
                      <a:pt x="2555" y="831"/>
                      <a:pt x="2570" y="869"/>
                      <a:pt x="2222" y="907"/>
                    </a:cubicBezTo>
                    <a:cubicBezTo>
                      <a:pt x="1874" y="945"/>
                      <a:pt x="914" y="1058"/>
                      <a:pt x="544" y="907"/>
                    </a:cubicBezTo>
                    <a:cubicBezTo>
                      <a:pt x="174" y="756"/>
                      <a:pt x="87" y="378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939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76840" name="Text Box 151"/>
            <p:cNvSpPr txBox="1">
              <a:spLocks noChangeArrowheads="1"/>
            </p:cNvSpPr>
            <p:nvPr/>
          </p:nvSpPr>
          <p:spPr bwMode="auto">
            <a:xfrm>
              <a:off x="22" y="2893"/>
              <a:ext cx="294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BE" sz="2000" dirty="0"/>
                <a:t>Budget North of 32°S in the Atlantic for water denser than 27.6 kg/m</a:t>
              </a:r>
              <a:r>
                <a:rPr lang="fr-BE" sz="2000" baseline="30000" dirty="0"/>
                <a:t>3</a:t>
              </a:r>
              <a:endParaRPr lang="fr-FR" sz="2000" baseline="30000" dirty="0"/>
            </a:p>
          </p:txBody>
        </p:sp>
      </p:grpSp>
      <p:cxnSp>
        <p:nvCxnSpPr>
          <p:cNvPr id="76838" name="Connecteur droit 152"/>
          <p:cNvCxnSpPr>
            <a:cxnSpLocks noChangeShapeType="1"/>
          </p:cNvCxnSpPr>
          <p:nvPr/>
        </p:nvCxnSpPr>
        <p:spPr bwMode="auto">
          <a:xfrm>
            <a:off x="-76200" y="4477277"/>
            <a:ext cx="4495800" cy="158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065693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466" name="Picture 1122" descr="arrosoi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5538"/>
            <a:ext cx="8636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883" name="Group 250"/>
          <p:cNvGrpSpPr>
            <a:grpSpLocks/>
          </p:cNvGrpSpPr>
          <p:nvPr/>
        </p:nvGrpSpPr>
        <p:grpSpPr bwMode="auto">
          <a:xfrm>
            <a:off x="827088" y="1798638"/>
            <a:ext cx="7561262" cy="4573587"/>
            <a:chOff x="2744" y="1162"/>
            <a:chExt cx="3198" cy="2635"/>
          </a:xfrm>
        </p:grpSpPr>
        <p:grpSp>
          <p:nvGrpSpPr>
            <p:cNvPr id="79046" name="Group 251"/>
            <p:cNvGrpSpPr>
              <a:grpSpLocks/>
            </p:cNvGrpSpPr>
            <p:nvPr/>
          </p:nvGrpSpPr>
          <p:grpSpPr bwMode="auto">
            <a:xfrm>
              <a:off x="3339" y="1671"/>
              <a:ext cx="79" cy="235"/>
              <a:chOff x="1454" y="1693"/>
              <a:chExt cx="119" cy="289"/>
            </a:xfrm>
          </p:grpSpPr>
          <p:graphicFrame>
            <p:nvGraphicFramePr>
              <p:cNvPr id="78881" name="Object 33"/>
              <p:cNvGraphicFramePr>
                <a:graphicFrameLocks noChangeAspect="1"/>
              </p:cNvGraphicFramePr>
              <p:nvPr/>
            </p:nvGraphicFramePr>
            <p:xfrm>
              <a:off x="1454" y="1693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03" r:id="rId5" imgW="273600" imgH="201600" progId="">
                      <p:embed/>
                    </p:oleObj>
                  </mc:Choice>
                  <mc:Fallback>
                    <p:oleObj r:id="rId5" imgW="27360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4" y="1693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9085" name="Text Box 253"/>
              <p:cNvSpPr txBox="1">
                <a:spLocks noChangeArrowheads="1"/>
              </p:cNvSpPr>
              <p:nvPr/>
            </p:nvSpPr>
            <p:spPr bwMode="auto">
              <a:xfrm>
                <a:off x="1454" y="1693"/>
                <a:ext cx="120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79047" name="Group 254"/>
            <p:cNvGrpSpPr>
              <a:grpSpLocks/>
            </p:cNvGrpSpPr>
            <p:nvPr/>
          </p:nvGrpSpPr>
          <p:grpSpPr bwMode="auto">
            <a:xfrm>
              <a:off x="5087" y="1671"/>
              <a:ext cx="90" cy="235"/>
              <a:chOff x="4086" y="1693"/>
              <a:chExt cx="135" cy="289"/>
            </a:xfrm>
          </p:grpSpPr>
          <p:graphicFrame>
            <p:nvGraphicFramePr>
              <p:cNvPr id="78880" name="Object 32"/>
              <p:cNvGraphicFramePr>
                <a:graphicFrameLocks noChangeAspect="1"/>
              </p:cNvGraphicFramePr>
              <p:nvPr/>
            </p:nvGraphicFramePr>
            <p:xfrm>
              <a:off x="4086" y="1693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04" r:id="rId7" imgW="299520" imgH="201600" progId="">
                      <p:embed/>
                    </p:oleObj>
                  </mc:Choice>
                  <mc:Fallback>
                    <p:oleObj r:id="rId7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6" y="1693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9084" name="Text Box 256"/>
              <p:cNvSpPr txBox="1">
                <a:spLocks noChangeArrowheads="1"/>
              </p:cNvSpPr>
              <p:nvPr/>
            </p:nvSpPr>
            <p:spPr bwMode="auto">
              <a:xfrm>
                <a:off x="4086" y="1693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79048" name="Group 257"/>
            <p:cNvGrpSpPr>
              <a:grpSpLocks/>
            </p:cNvGrpSpPr>
            <p:nvPr/>
          </p:nvGrpSpPr>
          <p:grpSpPr bwMode="auto">
            <a:xfrm>
              <a:off x="3334" y="2873"/>
              <a:ext cx="90" cy="236"/>
              <a:chOff x="1446" y="3167"/>
              <a:chExt cx="135" cy="289"/>
            </a:xfrm>
          </p:grpSpPr>
          <p:graphicFrame>
            <p:nvGraphicFramePr>
              <p:cNvPr id="78879" name="Object 31"/>
              <p:cNvGraphicFramePr>
                <a:graphicFrameLocks noChangeAspect="1"/>
              </p:cNvGraphicFramePr>
              <p:nvPr/>
            </p:nvGraphicFramePr>
            <p:xfrm>
              <a:off x="1446" y="3167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05" r:id="rId9" imgW="299520" imgH="201600" progId="">
                      <p:embed/>
                    </p:oleObj>
                  </mc:Choice>
                  <mc:Fallback>
                    <p:oleObj r:id="rId9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6" y="3167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9083" name="Text Box 259"/>
              <p:cNvSpPr txBox="1">
                <a:spLocks noChangeArrowheads="1"/>
              </p:cNvSpPr>
              <p:nvPr/>
            </p:nvSpPr>
            <p:spPr bwMode="auto">
              <a:xfrm>
                <a:off x="1446" y="3167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sp>
          <p:nvSpPr>
            <p:cNvPr id="79049" name="Rectangle 260"/>
            <p:cNvSpPr>
              <a:spLocks noChangeArrowheads="1"/>
            </p:cNvSpPr>
            <p:nvPr/>
          </p:nvSpPr>
          <p:spPr bwMode="auto">
            <a:xfrm>
              <a:off x="2960" y="1442"/>
              <a:ext cx="2622" cy="2110"/>
            </a:xfrm>
            <a:prstGeom prst="rect">
              <a:avLst/>
            </a:prstGeom>
            <a:solidFill>
              <a:srgbClr val="FFFFFF"/>
            </a:solidFill>
            <a:ln w="38227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50" name="Freeform 261"/>
            <p:cNvSpPr>
              <a:spLocks noChangeArrowheads="1"/>
            </p:cNvSpPr>
            <p:nvPr/>
          </p:nvSpPr>
          <p:spPr bwMode="auto">
            <a:xfrm>
              <a:off x="3227" y="1442"/>
              <a:ext cx="2323" cy="1561"/>
            </a:xfrm>
            <a:custGeom>
              <a:avLst/>
              <a:gdLst>
                <a:gd name="T0" fmla="*/ 1 w 3499"/>
                <a:gd name="T1" fmla="*/ 0 h 1913"/>
                <a:gd name="T2" fmla="*/ 6 w 3499"/>
                <a:gd name="T3" fmla="*/ 327 h 1913"/>
                <a:gd name="T4" fmla="*/ 34 w 3499"/>
                <a:gd name="T5" fmla="*/ 415 h 1913"/>
                <a:gd name="T6" fmla="*/ 76 w 3499"/>
                <a:gd name="T7" fmla="*/ 447 h 1913"/>
                <a:gd name="T8" fmla="*/ 127 w 3499"/>
                <a:gd name="T9" fmla="*/ 459 h 1913"/>
                <a:gd name="T10" fmla="*/ 199 w 3499"/>
                <a:gd name="T11" fmla="*/ 459 h 19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99"/>
                <a:gd name="T19" fmla="*/ 0 h 1913"/>
                <a:gd name="T20" fmla="*/ 3499 w 3499"/>
                <a:gd name="T21" fmla="*/ 1913 h 19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99" h="1913">
                  <a:moveTo>
                    <a:pt x="7" y="0"/>
                  </a:moveTo>
                  <a:cubicBezTo>
                    <a:pt x="3" y="536"/>
                    <a:pt x="0" y="1073"/>
                    <a:pt x="98" y="1360"/>
                  </a:cubicBezTo>
                  <a:cubicBezTo>
                    <a:pt x="196" y="1647"/>
                    <a:pt x="392" y="1640"/>
                    <a:pt x="596" y="1723"/>
                  </a:cubicBezTo>
                  <a:cubicBezTo>
                    <a:pt x="800" y="1806"/>
                    <a:pt x="1050" y="1829"/>
                    <a:pt x="1322" y="1859"/>
                  </a:cubicBezTo>
                  <a:cubicBezTo>
                    <a:pt x="1594" y="1889"/>
                    <a:pt x="1866" y="1897"/>
                    <a:pt x="2229" y="1905"/>
                  </a:cubicBezTo>
                  <a:cubicBezTo>
                    <a:pt x="2592" y="1913"/>
                    <a:pt x="3287" y="1905"/>
                    <a:pt x="3499" y="1905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51" name="AutoShape 262"/>
            <p:cNvSpPr>
              <a:spLocks noChangeArrowheads="1"/>
            </p:cNvSpPr>
            <p:nvPr/>
          </p:nvSpPr>
          <p:spPr bwMode="auto">
            <a:xfrm>
              <a:off x="3743" y="3329"/>
              <a:ext cx="452" cy="148"/>
            </a:xfrm>
            <a:prstGeom prst="rightArrow">
              <a:avLst>
                <a:gd name="adj1" fmla="val 50000"/>
                <a:gd name="adj2" fmla="val 76351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52" name="AutoShape 263"/>
            <p:cNvSpPr>
              <a:spLocks noChangeArrowheads="1"/>
            </p:cNvSpPr>
            <p:nvPr/>
          </p:nvSpPr>
          <p:spPr bwMode="auto">
            <a:xfrm flipH="1">
              <a:off x="3714" y="2988"/>
              <a:ext cx="391" cy="150"/>
            </a:xfrm>
            <a:prstGeom prst="rightArrow">
              <a:avLst>
                <a:gd name="adj1" fmla="val 50000"/>
                <a:gd name="adj2" fmla="val 65167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53" name="AutoShape 264"/>
            <p:cNvSpPr>
              <a:spLocks noChangeArrowheads="1"/>
            </p:cNvSpPr>
            <p:nvPr/>
          </p:nvSpPr>
          <p:spPr bwMode="auto">
            <a:xfrm flipV="1">
              <a:off x="5159" y="3069"/>
              <a:ext cx="271" cy="370"/>
            </a:xfrm>
            <a:prstGeom prst="curvedLeftArrow">
              <a:avLst>
                <a:gd name="adj1" fmla="val 26548"/>
                <a:gd name="adj2" fmla="val 54360"/>
                <a:gd name="adj3" fmla="val 66667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54" name="Text Box 265"/>
            <p:cNvSpPr txBox="1">
              <a:spLocks noChangeArrowheads="1"/>
            </p:cNvSpPr>
            <p:nvPr/>
          </p:nvSpPr>
          <p:spPr bwMode="auto">
            <a:xfrm>
              <a:off x="3035" y="3129"/>
              <a:ext cx="6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AABW</a:t>
              </a:r>
            </a:p>
          </p:txBody>
        </p:sp>
        <p:sp>
          <p:nvSpPr>
            <p:cNvPr id="79055" name="Freeform 266"/>
            <p:cNvSpPr>
              <a:spLocks noChangeArrowheads="1"/>
            </p:cNvSpPr>
            <p:nvPr/>
          </p:nvSpPr>
          <p:spPr bwMode="auto">
            <a:xfrm>
              <a:off x="3473" y="1442"/>
              <a:ext cx="1797" cy="591"/>
            </a:xfrm>
            <a:custGeom>
              <a:avLst/>
              <a:gdLst>
                <a:gd name="T0" fmla="*/ 152 w 2707"/>
                <a:gd name="T1" fmla="*/ 0 h 1058"/>
                <a:gd name="T2" fmla="*/ 149 w 2707"/>
                <a:gd name="T3" fmla="*/ 12 h 1058"/>
                <a:gd name="T4" fmla="*/ 126 w 2707"/>
                <a:gd name="T5" fmla="*/ 15 h 1058"/>
                <a:gd name="T6" fmla="*/ 31 w 2707"/>
                <a:gd name="T7" fmla="*/ 15 h 1058"/>
                <a:gd name="T8" fmla="*/ 0 w 2707"/>
                <a:gd name="T9" fmla="*/ 0 h 10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07"/>
                <a:gd name="T16" fmla="*/ 0 h 1058"/>
                <a:gd name="T17" fmla="*/ 2707 w 2707"/>
                <a:gd name="T18" fmla="*/ 1058 h 10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07" h="1058">
                  <a:moveTo>
                    <a:pt x="2676" y="0"/>
                  </a:moveTo>
                  <a:cubicBezTo>
                    <a:pt x="2691" y="264"/>
                    <a:pt x="2707" y="529"/>
                    <a:pt x="2631" y="680"/>
                  </a:cubicBezTo>
                  <a:cubicBezTo>
                    <a:pt x="2555" y="831"/>
                    <a:pt x="2570" y="869"/>
                    <a:pt x="2222" y="907"/>
                  </a:cubicBezTo>
                  <a:cubicBezTo>
                    <a:pt x="1874" y="945"/>
                    <a:pt x="914" y="1058"/>
                    <a:pt x="544" y="907"/>
                  </a:cubicBezTo>
                  <a:cubicBezTo>
                    <a:pt x="174" y="756"/>
                    <a:pt x="87" y="378"/>
                    <a:pt x="0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56" name="AutoShape 267"/>
            <p:cNvSpPr>
              <a:spLocks noChangeArrowheads="1"/>
            </p:cNvSpPr>
            <p:nvPr/>
          </p:nvSpPr>
          <p:spPr bwMode="auto">
            <a:xfrm flipH="1">
              <a:off x="3695" y="2249"/>
              <a:ext cx="391" cy="185"/>
            </a:xfrm>
            <a:prstGeom prst="rightArrow">
              <a:avLst>
                <a:gd name="adj1" fmla="val 50000"/>
                <a:gd name="adj2" fmla="val 52838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57" name="Text Box 268"/>
            <p:cNvSpPr txBox="1">
              <a:spLocks noChangeArrowheads="1"/>
            </p:cNvSpPr>
            <p:nvPr/>
          </p:nvSpPr>
          <p:spPr bwMode="auto">
            <a:xfrm>
              <a:off x="4979" y="2355"/>
              <a:ext cx="51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NADW</a:t>
              </a:r>
            </a:p>
          </p:txBody>
        </p:sp>
        <p:sp>
          <p:nvSpPr>
            <p:cNvPr id="79058" name="AutoShape 269"/>
            <p:cNvSpPr>
              <a:spLocks noChangeArrowheads="1"/>
            </p:cNvSpPr>
            <p:nvPr/>
          </p:nvSpPr>
          <p:spPr bwMode="auto">
            <a:xfrm flipH="1" flipV="1">
              <a:off x="3322" y="1478"/>
              <a:ext cx="241" cy="518"/>
            </a:xfrm>
            <a:prstGeom prst="curvedLeftArrow">
              <a:avLst>
                <a:gd name="adj1" fmla="val 41793"/>
                <a:gd name="adj2" fmla="val 85577"/>
                <a:gd name="adj3" fmla="val 66667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59" name="AutoShape 270"/>
            <p:cNvSpPr>
              <a:spLocks noChangeArrowheads="1"/>
            </p:cNvSpPr>
            <p:nvPr/>
          </p:nvSpPr>
          <p:spPr bwMode="auto">
            <a:xfrm>
              <a:off x="4196" y="1553"/>
              <a:ext cx="391" cy="185"/>
            </a:xfrm>
            <a:prstGeom prst="rightArrow">
              <a:avLst>
                <a:gd name="adj1" fmla="val 50000"/>
                <a:gd name="adj2" fmla="val 52838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60" name="AutoShape 271"/>
            <p:cNvSpPr>
              <a:spLocks noChangeArrowheads="1"/>
            </p:cNvSpPr>
            <p:nvPr/>
          </p:nvSpPr>
          <p:spPr bwMode="auto">
            <a:xfrm>
              <a:off x="5340" y="1590"/>
              <a:ext cx="151" cy="296"/>
            </a:xfrm>
            <a:prstGeom prst="downArrow">
              <a:avLst>
                <a:gd name="adj1" fmla="val 50000"/>
                <a:gd name="adj2" fmla="val 49007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61" name="AutoShape 272"/>
            <p:cNvSpPr>
              <a:spLocks noChangeArrowheads="1"/>
            </p:cNvSpPr>
            <p:nvPr/>
          </p:nvSpPr>
          <p:spPr bwMode="auto">
            <a:xfrm>
              <a:off x="3020" y="1737"/>
              <a:ext cx="151" cy="296"/>
            </a:xfrm>
            <a:prstGeom prst="downArrow">
              <a:avLst>
                <a:gd name="adj1" fmla="val 50000"/>
                <a:gd name="adj2" fmla="val 49007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62" name="Line 273"/>
            <p:cNvSpPr>
              <a:spLocks noChangeShapeType="1"/>
            </p:cNvSpPr>
            <p:nvPr/>
          </p:nvSpPr>
          <p:spPr bwMode="auto">
            <a:xfrm>
              <a:off x="5491" y="3551"/>
              <a:ext cx="271" cy="1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063" name="Line 274"/>
            <p:cNvSpPr>
              <a:spLocks noChangeShapeType="1"/>
            </p:cNvSpPr>
            <p:nvPr/>
          </p:nvSpPr>
          <p:spPr bwMode="auto">
            <a:xfrm>
              <a:off x="3773" y="1294"/>
              <a:ext cx="1" cy="236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064" name="Text Box 275"/>
            <p:cNvSpPr txBox="1">
              <a:spLocks noChangeArrowheads="1"/>
            </p:cNvSpPr>
            <p:nvPr/>
          </p:nvSpPr>
          <p:spPr bwMode="auto">
            <a:xfrm>
              <a:off x="3773" y="3586"/>
              <a:ext cx="45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800">
                  <a:latin typeface="Arial" charset="0"/>
                  <a:cs typeface="Arial" charset="0"/>
                </a:rPr>
                <a:t>30°S</a:t>
              </a:r>
            </a:p>
          </p:txBody>
        </p:sp>
        <p:sp>
          <p:nvSpPr>
            <p:cNvPr id="79065" name="Text Box 276"/>
            <p:cNvSpPr txBox="1">
              <a:spLocks noChangeArrowheads="1"/>
            </p:cNvSpPr>
            <p:nvPr/>
          </p:nvSpPr>
          <p:spPr bwMode="auto">
            <a:xfrm>
              <a:off x="5329" y="3625"/>
              <a:ext cx="613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Latitude</a:t>
              </a:r>
            </a:p>
          </p:txBody>
        </p:sp>
        <p:sp>
          <p:nvSpPr>
            <p:cNvPr id="79066" name="Line 277"/>
            <p:cNvSpPr>
              <a:spLocks noChangeShapeType="1"/>
            </p:cNvSpPr>
            <p:nvPr/>
          </p:nvSpPr>
          <p:spPr bwMode="auto">
            <a:xfrm>
              <a:off x="2960" y="3477"/>
              <a:ext cx="2" cy="296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79067" name="Group 278"/>
            <p:cNvGrpSpPr>
              <a:grpSpLocks/>
            </p:cNvGrpSpPr>
            <p:nvPr/>
          </p:nvGrpSpPr>
          <p:grpSpPr bwMode="auto">
            <a:xfrm>
              <a:off x="4113" y="1915"/>
              <a:ext cx="172" cy="192"/>
              <a:chOff x="2698" y="1993"/>
              <a:chExt cx="180" cy="190"/>
            </a:xfrm>
          </p:grpSpPr>
          <p:sp>
            <p:nvSpPr>
              <p:cNvPr id="79081" name="Freeform 279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9082" name="Line 280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9068" name="Group 281"/>
            <p:cNvGrpSpPr>
              <a:grpSpLocks/>
            </p:cNvGrpSpPr>
            <p:nvPr/>
          </p:nvGrpSpPr>
          <p:grpSpPr bwMode="auto">
            <a:xfrm>
              <a:off x="3051" y="1190"/>
              <a:ext cx="140" cy="252"/>
              <a:chOff x="1020" y="1185"/>
              <a:chExt cx="119" cy="228"/>
            </a:xfrm>
          </p:grpSpPr>
          <p:sp>
            <p:nvSpPr>
              <p:cNvPr id="79079" name="Freeform 282"/>
              <p:cNvSpPr>
                <a:spLocks noChangeArrowheads="1"/>
              </p:cNvSpPr>
              <p:nvPr/>
            </p:nvSpPr>
            <p:spPr bwMode="auto">
              <a:xfrm>
                <a:off x="1020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9080" name="Line 283"/>
              <p:cNvSpPr>
                <a:spLocks noChangeShapeType="1"/>
              </p:cNvSpPr>
              <p:nvPr/>
            </p:nvSpPr>
            <p:spPr bwMode="auto">
              <a:xfrm flipV="1">
                <a:off x="1125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9069" name="Group 284"/>
            <p:cNvGrpSpPr>
              <a:grpSpLocks/>
            </p:cNvGrpSpPr>
            <p:nvPr/>
          </p:nvGrpSpPr>
          <p:grpSpPr bwMode="auto">
            <a:xfrm>
              <a:off x="5370" y="1219"/>
              <a:ext cx="138" cy="223"/>
              <a:chOff x="4512" y="1185"/>
              <a:chExt cx="119" cy="228"/>
            </a:xfrm>
          </p:grpSpPr>
          <p:sp>
            <p:nvSpPr>
              <p:cNvPr id="79077" name="Freeform 285"/>
              <p:cNvSpPr>
                <a:spLocks noChangeArrowheads="1"/>
              </p:cNvSpPr>
              <p:nvPr/>
            </p:nvSpPr>
            <p:spPr bwMode="auto">
              <a:xfrm>
                <a:off x="4512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9078" name="Line 286"/>
              <p:cNvSpPr>
                <a:spLocks noChangeShapeType="1"/>
              </p:cNvSpPr>
              <p:nvPr/>
            </p:nvSpPr>
            <p:spPr bwMode="auto">
              <a:xfrm flipV="1">
                <a:off x="4617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9070" name="Group 287"/>
            <p:cNvGrpSpPr>
              <a:grpSpLocks/>
            </p:cNvGrpSpPr>
            <p:nvPr/>
          </p:nvGrpSpPr>
          <p:grpSpPr bwMode="auto">
            <a:xfrm>
              <a:off x="2744" y="1190"/>
              <a:ext cx="290" cy="326"/>
              <a:chOff x="740" y="1121"/>
              <a:chExt cx="244" cy="332"/>
            </a:xfrm>
          </p:grpSpPr>
          <p:graphicFrame>
            <p:nvGraphicFramePr>
              <p:cNvPr id="78878" name="Object 30"/>
              <p:cNvGraphicFramePr>
                <a:graphicFrameLocks noChangeAspect="1"/>
              </p:cNvGraphicFramePr>
              <p:nvPr/>
            </p:nvGraphicFramePr>
            <p:xfrm>
              <a:off x="771" y="1121"/>
              <a:ext cx="182" cy="3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06" name="Equation" r:id="rId10" imgW="203040" imgH="228600" progId="Equation.3">
                      <p:embed/>
                    </p:oleObj>
                  </mc:Choice>
                  <mc:Fallback>
                    <p:oleObj name="Equation" r:id="rId10" imgW="2030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1" y="1121"/>
                            <a:ext cx="182" cy="3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9076" name="Text Box 289"/>
              <p:cNvSpPr txBox="1">
                <a:spLocks noChangeArrowheads="1"/>
              </p:cNvSpPr>
              <p:nvPr/>
            </p:nvSpPr>
            <p:spPr bwMode="auto">
              <a:xfrm>
                <a:off x="740" y="1140"/>
                <a:ext cx="244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aphicFrame>
          <p:nvGraphicFramePr>
            <p:cNvPr id="78874" name="Object 26"/>
            <p:cNvGraphicFramePr>
              <a:graphicFrameLocks noChangeAspect="1"/>
            </p:cNvGraphicFramePr>
            <p:nvPr/>
          </p:nvGraphicFramePr>
          <p:xfrm>
            <a:off x="5576" y="1162"/>
            <a:ext cx="222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07" name="Equation" r:id="rId12" imgW="228600" imgH="228600" progId="Equation.3">
                    <p:embed/>
                  </p:oleObj>
                </mc:Choice>
                <mc:Fallback>
                  <p:oleObj name="Equation" r:id="rId12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6" y="1162"/>
                          <a:ext cx="222" cy="33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75" name="Object 27"/>
            <p:cNvGraphicFramePr>
              <a:graphicFrameLocks noChangeAspect="1"/>
            </p:cNvGraphicFramePr>
            <p:nvPr/>
          </p:nvGraphicFramePr>
          <p:xfrm>
            <a:off x="3834" y="2451"/>
            <a:ext cx="279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08" r:id="rId14" imgW="219960" imgH="169200" progId="">
                    <p:embed/>
                  </p:oleObj>
                </mc:Choice>
                <mc:Fallback>
                  <p:oleObj r:id="rId14" imgW="219960" imgH="169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4" y="2451"/>
                          <a:ext cx="279" cy="293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76" name="Object 28"/>
            <p:cNvGraphicFramePr>
              <a:graphicFrameLocks noChangeAspect="1"/>
            </p:cNvGraphicFramePr>
            <p:nvPr/>
          </p:nvGraphicFramePr>
          <p:xfrm>
            <a:off x="4277" y="1997"/>
            <a:ext cx="231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09" r:id="rId16" imgW="264960" imgH="201600" progId="">
                    <p:embed/>
                  </p:oleObj>
                </mc:Choice>
                <mc:Fallback>
                  <p:oleObj r:id="rId16" imgW="264960" imgH="201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7" y="1997"/>
                          <a:ext cx="231" cy="224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77" name="Object 29"/>
            <p:cNvGraphicFramePr>
              <a:graphicFrameLocks noChangeAspect="1"/>
            </p:cNvGraphicFramePr>
            <p:nvPr/>
          </p:nvGraphicFramePr>
          <p:xfrm>
            <a:off x="4545" y="3024"/>
            <a:ext cx="191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10" name="Equation" r:id="rId18" imgW="215640" imgH="215640" progId="Equation.3">
                    <p:embed/>
                  </p:oleObj>
                </mc:Choice>
                <mc:Fallback>
                  <p:oleObj name="Equation" r:id="rId18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5" y="3024"/>
                          <a:ext cx="191" cy="22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9071" name="Group 294"/>
            <p:cNvGrpSpPr>
              <a:grpSpLocks/>
            </p:cNvGrpSpPr>
            <p:nvPr/>
          </p:nvGrpSpPr>
          <p:grpSpPr bwMode="auto">
            <a:xfrm>
              <a:off x="4362" y="2880"/>
              <a:ext cx="172" cy="192"/>
              <a:chOff x="2698" y="1993"/>
              <a:chExt cx="180" cy="190"/>
            </a:xfrm>
          </p:grpSpPr>
          <p:sp>
            <p:nvSpPr>
              <p:cNvPr id="79074" name="Freeform 295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9075" name="Line 296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9072" name="Text Box 297"/>
            <p:cNvSpPr txBox="1">
              <a:spLocks noChangeArrowheads="1"/>
            </p:cNvSpPr>
            <p:nvPr/>
          </p:nvSpPr>
          <p:spPr bwMode="auto">
            <a:xfrm>
              <a:off x="4468" y="1804"/>
              <a:ext cx="6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Pycnocline</a:t>
              </a:r>
            </a:p>
          </p:txBody>
        </p:sp>
        <p:sp>
          <p:nvSpPr>
            <p:cNvPr id="79073" name="Text Box 298"/>
            <p:cNvSpPr txBox="1">
              <a:spLocks noChangeArrowheads="1"/>
            </p:cNvSpPr>
            <p:nvPr/>
          </p:nvSpPr>
          <p:spPr bwMode="auto">
            <a:xfrm>
              <a:off x="3016" y="3566"/>
              <a:ext cx="613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Depth</a:t>
              </a:r>
            </a:p>
          </p:txBody>
        </p:sp>
      </p:grpSp>
      <p:sp>
        <p:nvSpPr>
          <p:cNvPr id="78884" name="Rectangle 51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863600"/>
          </a:xfrm>
          <a:noFill/>
        </p:spPr>
        <p:txBody>
          <a:bodyPr/>
          <a:lstStyle/>
          <a:p>
            <a:pPr eaLnBrk="1" hangingPunct="1"/>
            <a:r>
              <a:rPr lang="fr-FR" sz="3600" dirty="0" err="1">
                <a:latin typeface="Helvetica" charset="0"/>
                <a:ea typeface="ＭＳ Ｐゴシック" charset="0"/>
                <a:cs typeface="ＭＳ Ｐゴシック" charset="0"/>
              </a:rPr>
              <a:t>Process</a:t>
            </a:r>
            <a:r>
              <a:rPr lang="fr-FR" sz="3600" dirty="0">
                <a:latin typeface="Helvetica" charset="0"/>
                <a:ea typeface="ＭＳ Ｐゴシック" charset="0"/>
                <a:cs typeface="ＭＳ Ｐゴシック" charset="0"/>
              </a:rPr>
              <a:t> 1: </a:t>
            </a:r>
            <a:r>
              <a:rPr lang="fr-FR" sz="3600" dirty="0" err="1">
                <a:latin typeface="Helvetica" charset="0"/>
                <a:ea typeface="ＭＳ Ｐゴシック" charset="0"/>
                <a:cs typeface="ＭＳ Ｐゴシック" charset="0"/>
              </a:rPr>
              <a:t>bipolar</a:t>
            </a:r>
            <a:r>
              <a:rPr lang="fr-FR" sz="36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3600" dirty="0" err="1">
                <a:latin typeface="Helvetica" charset="0"/>
                <a:ea typeface="ＭＳ Ｐゴシック" charset="0"/>
                <a:cs typeface="ＭＳ Ｐゴシック" charset="0"/>
              </a:rPr>
              <a:t>ocean</a:t>
            </a:r>
            <a:r>
              <a:rPr lang="fr-FR" sz="36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3600" dirty="0" err="1">
                <a:latin typeface="Helvetica" charset="0"/>
                <a:ea typeface="ＭＳ Ｐゴシック" charset="0"/>
                <a:cs typeface="ＭＳ Ｐゴシック" charset="0"/>
              </a:rPr>
              <a:t>seesaw</a:t>
            </a:r>
            <a:endParaRPr lang="fr-FR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85" name="Text Box 196"/>
          <p:cNvSpPr txBox="1">
            <a:spLocks noChangeArrowheads="1"/>
          </p:cNvSpPr>
          <p:nvPr/>
        </p:nvSpPr>
        <p:spPr bwMode="auto">
          <a:xfrm>
            <a:off x="9058275" y="7305675"/>
            <a:ext cx="625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endParaRPr lang="en-GB"/>
          </a:p>
        </p:txBody>
      </p:sp>
      <p:grpSp>
        <p:nvGrpSpPr>
          <p:cNvPr id="11" name="Group 940"/>
          <p:cNvGrpSpPr>
            <a:grpSpLocks/>
          </p:cNvGrpSpPr>
          <p:nvPr/>
        </p:nvGrpSpPr>
        <p:grpSpPr bwMode="auto">
          <a:xfrm>
            <a:off x="1338263" y="1844675"/>
            <a:ext cx="7050087" cy="4524375"/>
            <a:chOff x="843" y="1284"/>
            <a:chExt cx="4441" cy="2850"/>
          </a:xfrm>
        </p:grpSpPr>
        <p:grpSp>
          <p:nvGrpSpPr>
            <p:cNvPr id="79008" name="Group 941"/>
            <p:cNvGrpSpPr>
              <a:grpSpLocks/>
            </p:cNvGrpSpPr>
            <p:nvPr/>
          </p:nvGrpSpPr>
          <p:grpSpPr bwMode="auto">
            <a:xfrm>
              <a:off x="1407" y="1810"/>
              <a:ext cx="118" cy="256"/>
              <a:chOff x="1454" y="1693"/>
              <a:chExt cx="119" cy="289"/>
            </a:xfrm>
          </p:grpSpPr>
          <p:graphicFrame>
            <p:nvGraphicFramePr>
              <p:cNvPr id="78873" name="Object 25"/>
              <p:cNvGraphicFramePr>
                <a:graphicFrameLocks noChangeAspect="1"/>
              </p:cNvGraphicFramePr>
              <p:nvPr/>
            </p:nvGraphicFramePr>
            <p:xfrm>
              <a:off x="1454" y="1693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11" r:id="rId20" imgW="273600" imgH="201600" progId="">
                      <p:embed/>
                    </p:oleObj>
                  </mc:Choice>
                  <mc:Fallback>
                    <p:oleObj r:id="rId20" imgW="27360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4" y="1693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9045" name="Text Box 943"/>
              <p:cNvSpPr txBox="1">
                <a:spLocks noChangeArrowheads="1"/>
              </p:cNvSpPr>
              <p:nvPr/>
            </p:nvSpPr>
            <p:spPr bwMode="auto">
              <a:xfrm>
                <a:off x="1454" y="1693"/>
                <a:ext cx="120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79009" name="Group 944"/>
            <p:cNvGrpSpPr>
              <a:grpSpLocks/>
            </p:cNvGrpSpPr>
            <p:nvPr/>
          </p:nvGrpSpPr>
          <p:grpSpPr bwMode="auto">
            <a:xfrm>
              <a:off x="4011" y="1810"/>
              <a:ext cx="134" cy="256"/>
              <a:chOff x="4086" y="1693"/>
              <a:chExt cx="135" cy="289"/>
            </a:xfrm>
          </p:grpSpPr>
          <p:graphicFrame>
            <p:nvGraphicFramePr>
              <p:cNvPr id="78872" name="Object 24"/>
              <p:cNvGraphicFramePr>
                <a:graphicFrameLocks noChangeAspect="1"/>
              </p:cNvGraphicFramePr>
              <p:nvPr/>
            </p:nvGraphicFramePr>
            <p:xfrm>
              <a:off x="4086" y="1693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12" r:id="rId21" imgW="299520" imgH="201600" progId="">
                      <p:embed/>
                    </p:oleObj>
                  </mc:Choice>
                  <mc:Fallback>
                    <p:oleObj r:id="rId21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6" y="1693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9044" name="Text Box 946"/>
              <p:cNvSpPr txBox="1">
                <a:spLocks noChangeArrowheads="1"/>
              </p:cNvSpPr>
              <p:nvPr/>
            </p:nvSpPr>
            <p:spPr bwMode="auto">
              <a:xfrm>
                <a:off x="4086" y="1693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79010" name="Group 947"/>
            <p:cNvGrpSpPr>
              <a:grpSpLocks/>
            </p:cNvGrpSpPr>
            <p:nvPr/>
          </p:nvGrpSpPr>
          <p:grpSpPr bwMode="auto">
            <a:xfrm>
              <a:off x="1400" y="3124"/>
              <a:ext cx="134" cy="258"/>
              <a:chOff x="1446" y="3167"/>
              <a:chExt cx="135" cy="289"/>
            </a:xfrm>
          </p:grpSpPr>
          <p:graphicFrame>
            <p:nvGraphicFramePr>
              <p:cNvPr id="78871" name="Object 23"/>
              <p:cNvGraphicFramePr>
                <a:graphicFrameLocks noChangeAspect="1"/>
              </p:cNvGraphicFramePr>
              <p:nvPr/>
            </p:nvGraphicFramePr>
            <p:xfrm>
              <a:off x="1446" y="3167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13" r:id="rId22" imgW="299520" imgH="201600" progId="">
                      <p:embed/>
                    </p:oleObj>
                  </mc:Choice>
                  <mc:Fallback>
                    <p:oleObj r:id="rId22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6" y="3167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9043" name="Text Box 949"/>
              <p:cNvSpPr txBox="1">
                <a:spLocks noChangeArrowheads="1"/>
              </p:cNvSpPr>
              <p:nvPr/>
            </p:nvSpPr>
            <p:spPr bwMode="auto">
              <a:xfrm>
                <a:off x="1446" y="3167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sp>
          <p:nvSpPr>
            <p:cNvPr id="79011" name="Rectangle 950"/>
            <p:cNvSpPr>
              <a:spLocks noChangeArrowheads="1"/>
            </p:cNvSpPr>
            <p:nvPr/>
          </p:nvSpPr>
          <p:spPr bwMode="auto">
            <a:xfrm>
              <a:off x="843" y="1559"/>
              <a:ext cx="3905" cy="2307"/>
            </a:xfrm>
            <a:prstGeom prst="rect">
              <a:avLst/>
            </a:prstGeom>
            <a:solidFill>
              <a:srgbClr val="FFFFFF"/>
            </a:solidFill>
            <a:ln w="38227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12" name="Freeform 951"/>
            <p:cNvSpPr>
              <a:spLocks noChangeArrowheads="1"/>
            </p:cNvSpPr>
            <p:nvPr/>
          </p:nvSpPr>
          <p:spPr bwMode="auto">
            <a:xfrm>
              <a:off x="1240" y="1559"/>
              <a:ext cx="3460" cy="1962"/>
            </a:xfrm>
            <a:custGeom>
              <a:avLst/>
              <a:gdLst>
                <a:gd name="T0" fmla="*/ 7 w 3499"/>
                <a:gd name="T1" fmla="*/ 0 h 1913"/>
                <a:gd name="T2" fmla="*/ 91 w 3499"/>
                <a:gd name="T3" fmla="*/ 1626 h 1913"/>
                <a:gd name="T4" fmla="*/ 552 w 3499"/>
                <a:gd name="T5" fmla="*/ 2056 h 1913"/>
                <a:gd name="T6" fmla="*/ 1222 w 3499"/>
                <a:gd name="T7" fmla="*/ 2219 h 1913"/>
                <a:gd name="T8" fmla="*/ 2061 w 3499"/>
                <a:gd name="T9" fmla="*/ 2274 h 1913"/>
                <a:gd name="T10" fmla="*/ 3235 w 3499"/>
                <a:gd name="T11" fmla="*/ 2274 h 19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99"/>
                <a:gd name="T19" fmla="*/ 0 h 1913"/>
                <a:gd name="T20" fmla="*/ 3499 w 3499"/>
                <a:gd name="T21" fmla="*/ 1913 h 19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99" h="1913">
                  <a:moveTo>
                    <a:pt x="7" y="0"/>
                  </a:moveTo>
                  <a:cubicBezTo>
                    <a:pt x="3" y="536"/>
                    <a:pt x="0" y="1073"/>
                    <a:pt x="98" y="1360"/>
                  </a:cubicBezTo>
                  <a:cubicBezTo>
                    <a:pt x="196" y="1647"/>
                    <a:pt x="392" y="1640"/>
                    <a:pt x="596" y="1723"/>
                  </a:cubicBezTo>
                  <a:cubicBezTo>
                    <a:pt x="800" y="1806"/>
                    <a:pt x="1050" y="1829"/>
                    <a:pt x="1322" y="1859"/>
                  </a:cubicBezTo>
                  <a:cubicBezTo>
                    <a:pt x="1594" y="1889"/>
                    <a:pt x="1866" y="1897"/>
                    <a:pt x="2229" y="1905"/>
                  </a:cubicBezTo>
                  <a:cubicBezTo>
                    <a:pt x="2592" y="1913"/>
                    <a:pt x="3287" y="1905"/>
                    <a:pt x="3499" y="1905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13" name="AutoShape 952"/>
            <p:cNvSpPr>
              <a:spLocks noChangeArrowheads="1"/>
            </p:cNvSpPr>
            <p:nvPr/>
          </p:nvSpPr>
          <p:spPr bwMode="auto">
            <a:xfrm>
              <a:off x="2009" y="3622"/>
              <a:ext cx="673" cy="162"/>
            </a:xfrm>
            <a:prstGeom prst="rightArrow">
              <a:avLst>
                <a:gd name="adj1" fmla="val 50000"/>
                <a:gd name="adj2" fmla="val 103858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14" name="AutoShape 953"/>
            <p:cNvSpPr>
              <a:spLocks noChangeArrowheads="1"/>
            </p:cNvSpPr>
            <p:nvPr/>
          </p:nvSpPr>
          <p:spPr bwMode="auto">
            <a:xfrm flipH="1">
              <a:off x="1966" y="3448"/>
              <a:ext cx="582" cy="164"/>
            </a:xfrm>
            <a:prstGeom prst="rightArrow">
              <a:avLst>
                <a:gd name="adj1" fmla="val 50000"/>
                <a:gd name="adj2" fmla="val 88720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15" name="AutoShape 954"/>
            <p:cNvSpPr>
              <a:spLocks noChangeArrowheads="1"/>
            </p:cNvSpPr>
            <p:nvPr/>
          </p:nvSpPr>
          <p:spPr bwMode="auto">
            <a:xfrm flipV="1">
              <a:off x="4118" y="3475"/>
              <a:ext cx="403" cy="268"/>
            </a:xfrm>
            <a:prstGeom prst="curvedLeftArrow">
              <a:avLst>
                <a:gd name="adj1" fmla="val 19444"/>
                <a:gd name="adj2" fmla="val 39815"/>
                <a:gd name="adj3" fmla="val 100249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16" name="Text Box 955"/>
            <p:cNvSpPr txBox="1">
              <a:spLocks noChangeArrowheads="1"/>
            </p:cNvSpPr>
            <p:nvPr/>
          </p:nvSpPr>
          <p:spPr bwMode="auto">
            <a:xfrm>
              <a:off x="954" y="3404"/>
              <a:ext cx="91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AABW</a:t>
              </a:r>
            </a:p>
          </p:txBody>
        </p:sp>
        <p:sp>
          <p:nvSpPr>
            <p:cNvPr id="79017" name="Freeform 956"/>
            <p:cNvSpPr>
              <a:spLocks noChangeArrowheads="1"/>
            </p:cNvSpPr>
            <p:nvPr/>
          </p:nvSpPr>
          <p:spPr bwMode="auto">
            <a:xfrm>
              <a:off x="1607" y="1559"/>
              <a:ext cx="2676" cy="646"/>
            </a:xfrm>
            <a:custGeom>
              <a:avLst/>
              <a:gdLst>
                <a:gd name="T0" fmla="*/ 2468 w 2707"/>
                <a:gd name="T1" fmla="*/ 0 h 1058"/>
                <a:gd name="T2" fmla="*/ 2428 w 2707"/>
                <a:gd name="T3" fmla="*/ 21 h 1058"/>
                <a:gd name="T4" fmla="*/ 2050 w 2707"/>
                <a:gd name="T5" fmla="*/ 29 h 1058"/>
                <a:gd name="T6" fmla="*/ 502 w 2707"/>
                <a:gd name="T7" fmla="*/ 29 h 1058"/>
                <a:gd name="T8" fmla="*/ 0 w 2707"/>
                <a:gd name="T9" fmla="*/ 0 h 10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07"/>
                <a:gd name="T16" fmla="*/ 0 h 1058"/>
                <a:gd name="T17" fmla="*/ 2707 w 2707"/>
                <a:gd name="T18" fmla="*/ 1058 h 10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07" h="1058">
                  <a:moveTo>
                    <a:pt x="2676" y="0"/>
                  </a:moveTo>
                  <a:cubicBezTo>
                    <a:pt x="2691" y="264"/>
                    <a:pt x="2707" y="529"/>
                    <a:pt x="2631" y="680"/>
                  </a:cubicBezTo>
                  <a:cubicBezTo>
                    <a:pt x="2555" y="831"/>
                    <a:pt x="2570" y="869"/>
                    <a:pt x="2222" y="907"/>
                  </a:cubicBezTo>
                  <a:cubicBezTo>
                    <a:pt x="1874" y="945"/>
                    <a:pt x="914" y="1058"/>
                    <a:pt x="544" y="907"/>
                  </a:cubicBezTo>
                  <a:cubicBezTo>
                    <a:pt x="174" y="756"/>
                    <a:pt x="87" y="378"/>
                    <a:pt x="0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18" name="AutoShape 957"/>
            <p:cNvSpPr>
              <a:spLocks noChangeArrowheads="1"/>
            </p:cNvSpPr>
            <p:nvPr/>
          </p:nvSpPr>
          <p:spPr bwMode="auto">
            <a:xfrm flipH="1">
              <a:off x="1937" y="2441"/>
              <a:ext cx="583" cy="203"/>
            </a:xfrm>
            <a:prstGeom prst="rightArrow">
              <a:avLst>
                <a:gd name="adj1" fmla="val 50000"/>
                <a:gd name="adj2" fmla="val 71798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19" name="Text Box 958"/>
            <p:cNvSpPr txBox="1">
              <a:spLocks noChangeArrowheads="1"/>
            </p:cNvSpPr>
            <p:nvPr/>
          </p:nvSpPr>
          <p:spPr bwMode="auto">
            <a:xfrm>
              <a:off x="3850" y="2557"/>
              <a:ext cx="7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NADW</a:t>
              </a:r>
            </a:p>
          </p:txBody>
        </p:sp>
        <p:sp>
          <p:nvSpPr>
            <p:cNvPr id="79020" name="AutoShape 959"/>
            <p:cNvSpPr>
              <a:spLocks noChangeArrowheads="1"/>
            </p:cNvSpPr>
            <p:nvPr/>
          </p:nvSpPr>
          <p:spPr bwMode="auto">
            <a:xfrm flipH="1" flipV="1">
              <a:off x="1382" y="1599"/>
              <a:ext cx="359" cy="566"/>
            </a:xfrm>
            <a:prstGeom prst="curvedLeftArrow">
              <a:avLst>
                <a:gd name="adj1" fmla="val 30656"/>
                <a:gd name="adj2" fmla="val 62772"/>
                <a:gd name="adj3" fmla="val 66667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21" name="AutoShape 960"/>
            <p:cNvSpPr>
              <a:spLocks noChangeArrowheads="1"/>
            </p:cNvSpPr>
            <p:nvPr/>
          </p:nvSpPr>
          <p:spPr bwMode="auto">
            <a:xfrm>
              <a:off x="2684" y="1681"/>
              <a:ext cx="582" cy="202"/>
            </a:xfrm>
            <a:prstGeom prst="rightArrow">
              <a:avLst>
                <a:gd name="adj1" fmla="val 50000"/>
                <a:gd name="adj2" fmla="val 72030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22" name="AutoShape 961"/>
            <p:cNvSpPr>
              <a:spLocks noChangeArrowheads="1"/>
            </p:cNvSpPr>
            <p:nvPr/>
          </p:nvSpPr>
          <p:spPr bwMode="auto">
            <a:xfrm>
              <a:off x="4387" y="1721"/>
              <a:ext cx="225" cy="324"/>
            </a:xfrm>
            <a:prstGeom prst="downArrow">
              <a:avLst>
                <a:gd name="adj1" fmla="val 50000"/>
                <a:gd name="adj2" fmla="val 36000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23" name="AutoShape 962"/>
            <p:cNvSpPr>
              <a:spLocks noChangeArrowheads="1"/>
            </p:cNvSpPr>
            <p:nvPr/>
          </p:nvSpPr>
          <p:spPr bwMode="auto">
            <a:xfrm>
              <a:off x="932" y="1882"/>
              <a:ext cx="225" cy="323"/>
            </a:xfrm>
            <a:prstGeom prst="downArrow">
              <a:avLst>
                <a:gd name="adj1" fmla="val 50000"/>
                <a:gd name="adj2" fmla="val 35889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24" name="Line 963"/>
            <p:cNvSpPr>
              <a:spLocks noChangeShapeType="1"/>
            </p:cNvSpPr>
            <p:nvPr/>
          </p:nvSpPr>
          <p:spPr bwMode="auto">
            <a:xfrm>
              <a:off x="4612" y="3865"/>
              <a:ext cx="404" cy="1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025" name="Line 964"/>
            <p:cNvSpPr>
              <a:spLocks noChangeShapeType="1"/>
            </p:cNvSpPr>
            <p:nvPr/>
          </p:nvSpPr>
          <p:spPr bwMode="auto">
            <a:xfrm>
              <a:off x="2054" y="1397"/>
              <a:ext cx="1" cy="258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026" name="Text Box 965"/>
            <p:cNvSpPr txBox="1">
              <a:spLocks noChangeArrowheads="1"/>
            </p:cNvSpPr>
            <p:nvPr/>
          </p:nvSpPr>
          <p:spPr bwMode="auto">
            <a:xfrm>
              <a:off x="2054" y="3903"/>
              <a:ext cx="6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800">
                  <a:latin typeface="Arial" charset="0"/>
                  <a:cs typeface="Arial" charset="0"/>
                </a:rPr>
                <a:t>30°S</a:t>
              </a:r>
            </a:p>
          </p:txBody>
        </p:sp>
        <p:sp>
          <p:nvSpPr>
            <p:cNvPr id="79027" name="Text Box 966"/>
            <p:cNvSpPr txBox="1">
              <a:spLocks noChangeArrowheads="1"/>
            </p:cNvSpPr>
            <p:nvPr/>
          </p:nvSpPr>
          <p:spPr bwMode="auto">
            <a:xfrm>
              <a:off x="4371" y="3946"/>
              <a:ext cx="9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Latitude</a:t>
              </a:r>
            </a:p>
          </p:txBody>
        </p:sp>
        <p:sp>
          <p:nvSpPr>
            <p:cNvPr id="79028" name="Line 967"/>
            <p:cNvSpPr>
              <a:spLocks noChangeShapeType="1"/>
            </p:cNvSpPr>
            <p:nvPr/>
          </p:nvSpPr>
          <p:spPr bwMode="auto">
            <a:xfrm>
              <a:off x="843" y="3784"/>
              <a:ext cx="3" cy="324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79029" name="Group 968"/>
            <p:cNvGrpSpPr>
              <a:grpSpLocks/>
            </p:cNvGrpSpPr>
            <p:nvPr/>
          </p:nvGrpSpPr>
          <p:grpSpPr bwMode="auto">
            <a:xfrm>
              <a:off x="2560" y="2076"/>
              <a:ext cx="256" cy="210"/>
              <a:chOff x="2698" y="1993"/>
              <a:chExt cx="180" cy="190"/>
            </a:xfrm>
          </p:grpSpPr>
          <p:sp>
            <p:nvSpPr>
              <p:cNvPr id="79041" name="Freeform 969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9042" name="Line 970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9030" name="Group 971"/>
            <p:cNvGrpSpPr>
              <a:grpSpLocks/>
            </p:cNvGrpSpPr>
            <p:nvPr/>
          </p:nvGrpSpPr>
          <p:grpSpPr bwMode="auto">
            <a:xfrm>
              <a:off x="978" y="1284"/>
              <a:ext cx="209" cy="275"/>
              <a:chOff x="1020" y="1185"/>
              <a:chExt cx="119" cy="228"/>
            </a:xfrm>
          </p:grpSpPr>
          <p:sp>
            <p:nvSpPr>
              <p:cNvPr id="79039" name="Freeform 972"/>
              <p:cNvSpPr>
                <a:spLocks noChangeArrowheads="1"/>
              </p:cNvSpPr>
              <p:nvPr/>
            </p:nvSpPr>
            <p:spPr bwMode="auto">
              <a:xfrm>
                <a:off x="1020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9040" name="Line 973"/>
              <p:cNvSpPr>
                <a:spLocks noChangeShapeType="1"/>
              </p:cNvSpPr>
              <p:nvPr/>
            </p:nvSpPr>
            <p:spPr bwMode="auto">
              <a:xfrm flipV="1">
                <a:off x="1125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9031" name="Group 974"/>
            <p:cNvGrpSpPr>
              <a:grpSpLocks/>
            </p:cNvGrpSpPr>
            <p:nvPr/>
          </p:nvGrpSpPr>
          <p:grpSpPr bwMode="auto">
            <a:xfrm>
              <a:off x="4432" y="1315"/>
              <a:ext cx="206" cy="244"/>
              <a:chOff x="4512" y="1185"/>
              <a:chExt cx="119" cy="228"/>
            </a:xfrm>
          </p:grpSpPr>
          <p:sp>
            <p:nvSpPr>
              <p:cNvPr id="79037" name="Freeform 975"/>
              <p:cNvSpPr>
                <a:spLocks noChangeArrowheads="1"/>
              </p:cNvSpPr>
              <p:nvPr/>
            </p:nvSpPr>
            <p:spPr bwMode="auto">
              <a:xfrm>
                <a:off x="4512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9038" name="Line 976"/>
              <p:cNvSpPr>
                <a:spLocks noChangeShapeType="1"/>
              </p:cNvSpPr>
              <p:nvPr/>
            </p:nvSpPr>
            <p:spPr bwMode="auto">
              <a:xfrm flipV="1">
                <a:off x="4617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aphicFrame>
          <p:nvGraphicFramePr>
            <p:cNvPr id="78868" name="Object 20"/>
            <p:cNvGraphicFramePr>
              <a:graphicFrameLocks noChangeAspect="1"/>
            </p:cNvGraphicFramePr>
            <p:nvPr/>
          </p:nvGraphicFramePr>
          <p:xfrm>
            <a:off x="2144" y="2662"/>
            <a:ext cx="416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14" r:id="rId23" imgW="219960" imgH="169200" progId="">
                    <p:embed/>
                  </p:oleObj>
                </mc:Choice>
                <mc:Fallback>
                  <p:oleObj r:id="rId23" imgW="219960" imgH="169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4" y="2662"/>
                          <a:ext cx="416" cy="32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69" name="Object 21"/>
            <p:cNvGraphicFramePr>
              <a:graphicFrameLocks noChangeAspect="1"/>
            </p:cNvGraphicFramePr>
            <p:nvPr/>
          </p:nvGraphicFramePr>
          <p:xfrm>
            <a:off x="2804" y="2166"/>
            <a:ext cx="344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15" r:id="rId24" imgW="264960" imgH="201600" progId="">
                    <p:embed/>
                  </p:oleObj>
                </mc:Choice>
                <mc:Fallback>
                  <p:oleObj r:id="rId24" imgW="264960" imgH="201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4" y="2166"/>
                          <a:ext cx="344" cy="24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70" name="Object 22"/>
            <p:cNvGraphicFramePr>
              <a:graphicFrameLocks noChangeAspect="1"/>
            </p:cNvGraphicFramePr>
            <p:nvPr/>
          </p:nvGraphicFramePr>
          <p:xfrm>
            <a:off x="3203" y="3289"/>
            <a:ext cx="285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16" name="Equation" r:id="rId25" imgW="215640" imgH="215640" progId="Equation.3">
                    <p:embed/>
                  </p:oleObj>
                </mc:Choice>
                <mc:Fallback>
                  <p:oleObj name="Equation" r:id="rId25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" y="3289"/>
                          <a:ext cx="285" cy="246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9032" name="Group 980"/>
            <p:cNvGrpSpPr>
              <a:grpSpLocks/>
            </p:cNvGrpSpPr>
            <p:nvPr/>
          </p:nvGrpSpPr>
          <p:grpSpPr bwMode="auto">
            <a:xfrm>
              <a:off x="2931" y="3131"/>
              <a:ext cx="256" cy="210"/>
              <a:chOff x="2698" y="1993"/>
              <a:chExt cx="180" cy="190"/>
            </a:xfrm>
          </p:grpSpPr>
          <p:sp>
            <p:nvSpPr>
              <p:cNvPr id="79035" name="Freeform 981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9036" name="Line 982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9033" name="Text Box 983"/>
            <p:cNvSpPr txBox="1">
              <a:spLocks noChangeArrowheads="1"/>
            </p:cNvSpPr>
            <p:nvPr/>
          </p:nvSpPr>
          <p:spPr bwMode="auto">
            <a:xfrm>
              <a:off x="3089" y="1955"/>
              <a:ext cx="92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Pycnocline</a:t>
              </a:r>
            </a:p>
          </p:txBody>
        </p:sp>
        <p:sp>
          <p:nvSpPr>
            <p:cNvPr id="79034" name="Text Box 984"/>
            <p:cNvSpPr txBox="1">
              <a:spLocks noChangeArrowheads="1"/>
            </p:cNvSpPr>
            <p:nvPr/>
          </p:nvSpPr>
          <p:spPr bwMode="auto">
            <a:xfrm>
              <a:off x="926" y="3881"/>
              <a:ext cx="91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Depth</a:t>
              </a:r>
            </a:p>
          </p:txBody>
        </p:sp>
      </p:grpSp>
      <p:grpSp>
        <p:nvGrpSpPr>
          <p:cNvPr id="19" name="Group 985"/>
          <p:cNvGrpSpPr>
            <a:grpSpLocks/>
          </p:cNvGrpSpPr>
          <p:nvPr/>
        </p:nvGrpSpPr>
        <p:grpSpPr bwMode="auto">
          <a:xfrm>
            <a:off x="1338263" y="1844675"/>
            <a:ext cx="7050087" cy="4524375"/>
            <a:chOff x="843" y="1284"/>
            <a:chExt cx="4441" cy="2850"/>
          </a:xfrm>
        </p:grpSpPr>
        <p:grpSp>
          <p:nvGrpSpPr>
            <p:cNvPr id="78970" name="Group 986"/>
            <p:cNvGrpSpPr>
              <a:grpSpLocks/>
            </p:cNvGrpSpPr>
            <p:nvPr/>
          </p:nvGrpSpPr>
          <p:grpSpPr bwMode="auto">
            <a:xfrm>
              <a:off x="1407" y="1810"/>
              <a:ext cx="118" cy="256"/>
              <a:chOff x="1454" y="1693"/>
              <a:chExt cx="119" cy="289"/>
            </a:xfrm>
          </p:grpSpPr>
          <p:graphicFrame>
            <p:nvGraphicFramePr>
              <p:cNvPr id="78867" name="Object 19"/>
              <p:cNvGraphicFramePr>
                <a:graphicFrameLocks noChangeAspect="1"/>
              </p:cNvGraphicFramePr>
              <p:nvPr/>
            </p:nvGraphicFramePr>
            <p:xfrm>
              <a:off x="1454" y="1693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17" r:id="rId26" imgW="273600" imgH="201600" progId="">
                      <p:embed/>
                    </p:oleObj>
                  </mc:Choice>
                  <mc:Fallback>
                    <p:oleObj r:id="rId26" imgW="27360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4" y="1693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9007" name="Text Box 988"/>
              <p:cNvSpPr txBox="1">
                <a:spLocks noChangeArrowheads="1"/>
              </p:cNvSpPr>
              <p:nvPr/>
            </p:nvSpPr>
            <p:spPr bwMode="auto">
              <a:xfrm>
                <a:off x="1454" y="1693"/>
                <a:ext cx="120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78971" name="Group 989"/>
            <p:cNvGrpSpPr>
              <a:grpSpLocks/>
            </p:cNvGrpSpPr>
            <p:nvPr/>
          </p:nvGrpSpPr>
          <p:grpSpPr bwMode="auto">
            <a:xfrm>
              <a:off x="4011" y="1810"/>
              <a:ext cx="134" cy="256"/>
              <a:chOff x="4086" y="1693"/>
              <a:chExt cx="135" cy="289"/>
            </a:xfrm>
          </p:grpSpPr>
          <p:graphicFrame>
            <p:nvGraphicFramePr>
              <p:cNvPr id="78866" name="Object 18"/>
              <p:cNvGraphicFramePr>
                <a:graphicFrameLocks noChangeAspect="1"/>
              </p:cNvGraphicFramePr>
              <p:nvPr/>
            </p:nvGraphicFramePr>
            <p:xfrm>
              <a:off x="4086" y="1693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18" r:id="rId27" imgW="299520" imgH="201600" progId="">
                      <p:embed/>
                    </p:oleObj>
                  </mc:Choice>
                  <mc:Fallback>
                    <p:oleObj r:id="rId27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6" y="1693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9006" name="Text Box 991"/>
              <p:cNvSpPr txBox="1">
                <a:spLocks noChangeArrowheads="1"/>
              </p:cNvSpPr>
              <p:nvPr/>
            </p:nvSpPr>
            <p:spPr bwMode="auto">
              <a:xfrm>
                <a:off x="4086" y="1693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78972" name="Group 992"/>
            <p:cNvGrpSpPr>
              <a:grpSpLocks/>
            </p:cNvGrpSpPr>
            <p:nvPr/>
          </p:nvGrpSpPr>
          <p:grpSpPr bwMode="auto">
            <a:xfrm>
              <a:off x="1400" y="3124"/>
              <a:ext cx="134" cy="258"/>
              <a:chOff x="1446" y="3167"/>
              <a:chExt cx="135" cy="289"/>
            </a:xfrm>
          </p:grpSpPr>
          <p:graphicFrame>
            <p:nvGraphicFramePr>
              <p:cNvPr id="78865" name="Object 17"/>
              <p:cNvGraphicFramePr>
                <a:graphicFrameLocks noChangeAspect="1"/>
              </p:cNvGraphicFramePr>
              <p:nvPr/>
            </p:nvGraphicFramePr>
            <p:xfrm>
              <a:off x="1446" y="3167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19" r:id="rId28" imgW="299520" imgH="201600" progId="">
                      <p:embed/>
                    </p:oleObj>
                  </mc:Choice>
                  <mc:Fallback>
                    <p:oleObj r:id="rId28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6" y="3167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9005" name="Text Box 994"/>
              <p:cNvSpPr txBox="1">
                <a:spLocks noChangeArrowheads="1"/>
              </p:cNvSpPr>
              <p:nvPr/>
            </p:nvSpPr>
            <p:spPr bwMode="auto">
              <a:xfrm>
                <a:off x="1446" y="3167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sp>
          <p:nvSpPr>
            <p:cNvPr id="78973" name="Rectangle 995"/>
            <p:cNvSpPr>
              <a:spLocks noChangeArrowheads="1"/>
            </p:cNvSpPr>
            <p:nvPr/>
          </p:nvSpPr>
          <p:spPr bwMode="auto">
            <a:xfrm>
              <a:off x="843" y="1559"/>
              <a:ext cx="3905" cy="2307"/>
            </a:xfrm>
            <a:prstGeom prst="rect">
              <a:avLst/>
            </a:prstGeom>
            <a:solidFill>
              <a:srgbClr val="FFFFFF"/>
            </a:solidFill>
            <a:ln w="38227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74" name="Freeform 996"/>
            <p:cNvSpPr>
              <a:spLocks noChangeArrowheads="1"/>
            </p:cNvSpPr>
            <p:nvPr/>
          </p:nvSpPr>
          <p:spPr bwMode="auto">
            <a:xfrm>
              <a:off x="1240" y="1559"/>
              <a:ext cx="3460" cy="1962"/>
            </a:xfrm>
            <a:custGeom>
              <a:avLst/>
              <a:gdLst>
                <a:gd name="T0" fmla="*/ 7 w 3499"/>
                <a:gd name="T1" fmla="*/ 0 h 1913"/>
                <a:gd name="T2" fmla="*/ 91 w 3499"/>
                <a:gd name="T3" fmla="*/ 1626 h 1913"/>
                <a:gd name="T4" fmla="*/ 552 w 3499"/>
                <a:gd name="T5" fmla="*/ 2056 h 1913"/>
                <a:gd name="T6" fmla="*/ 1222 w 3499"/>
                <a:gd name="T7" fmla="*/ 2219 h 1913"/>
                <a:gd name="T8" fmla="*/ 2061 w 3499"/>
                <a:gd name="T9" fmla="*/ 2274 h 1913"/>
                <a:gd name="T10" fmla="*/ 3235 w 3499"/>
                <a:gd name="T11" fmla="*/ 2274 h 19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99"/>
                <a:gd name="T19" fmla="*/ 0 h 1913"/>
                <a:gd name="T20" fmla="*/ 3499 w 3499"/>
                <a:gd name="T21" fmla="*/ 1913 h 19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99" h="1913">
                  <a:moveTo>
                    <a:pt x="7" y="0"/>
                  </a:moveTo>
                  <a:cubicBezTo>
                    <a:pt x="3" y="536"/>
                    <a:pt x="0" y="1073"/>
                    <a:pt x="98" y="1360"/>
                  </a:cubicBezTo>
                  <a:cubicBezTo>
                    <a:pt x="196" y="1647"/>
                    <a:pt x="392" y="1640"/>
                    <a:pt x="596" y="1723"/>
                  </a:cubicBezTo>
                  <a:cubicBezTo>
                    <a:pt x="800" y="1806"/>
                    <a:pt x="1050" y="1829"/>
                    <a:pt x="1322" y="1859"/>
                  </a:cubicBezTo>
                  <a:cubicBezTo>
                    <a:pt x="1594" y="1889"/>
                    <a:pt x="1866" y="1897"/>
                    <a:pt x="2229" y="1905"/>
                  </a:cubicBezTo>
                  <a:cubicBezTo>
                    <a:pt x="2592" y="1913"/>
                    <a:pt x="3287" y="1905"/>
                    <a:pt x="3499" y="1905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75" name="AutoShape 997"/>
            <p:cNvSpPr>
              <a:spLocks noChangeArrowheads="1"/>
            </p:cNvSpPr>
            <p:nvPr/>
          </p:nvSpPr>
          <p:spPr bwMode="auto">
            <a:xfrm>
              <a:off x="2009" y="3622"/>
              <a:ext cx="673" cy="162"/>
            </a:xfrm>
            <a:prstGeom prst="rightArrow">
              <a:avLst>
                <a:gd name="adj1" fmla="val 50000"/>
                <a:gd name="adj2" fmla="val 103858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76" name="AutoShape 998"/>
            <p:cNvSpPr>
              <a:spLocks noChangeArrowheads="1"/>
            </p:cNvSpPr>
            <p:nvPr/>
          </p:nvSpPr>
          <p:spPr bwMode="auto">
            <a:xfrm flipH="1">
              <a:off x="1966" y="3448"/>
              <a:ext cx="582" cy="164"/>
            </a:xfrm>
            <a:prstGeom prst="rightArrow">
              <a:avLst>
                <a:gd name="adj1" fmla="val 50000"/>
                <a:gd name="adj2" fmla="val 88720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77" name="AutoShape 999"/>
            <p:cNvSpPr>
              <a:spLocks noChangeArrowheads="1"/>
            </p:cNvSpPr>
            <p:nvPr/>
          </p:nvSpPr>
          <p:spPr bwMode="auto">
            <a:xfrm flipV="1">
              <a:off x="4118" y="3475"/>
              <a:ext cx="403" cy="268"/>
            </a:xfrm>
            <a:prstGeom prst="curvedLeftArrow">
              <a:avLst>
                <a:gd name="adj1" fmla="val 19444"/>
                <a:gd name="adj2" fmla="val 39815"/>
                <a:gd name="adj3" fmla="val 100249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78" name="Text Box 1000"/>
            <p:cNvSpPr txBox="1">
              <a:spLocks noChangeArrowheads="1"/>
            </p:cNvSpPr>
            <p:nvPr/>
          </p:nvSpPr>
          <p:spPr bwMode="auto">
            <a:xfrm>
              <a:off x="954" y="3404"/>
              <a:ext cx="91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AABW</a:t>
              </a:r>
            </a:p>
          </p:txBody>
        </p:sp>
        <p:sp>
          <p:nvSpPr>
            <p:cNvPr id="78979" name="Freeform 1001"/>
            <p:cNvSpPr>
              <a:spLocks noChangeArrowheads="1"/>
            </p:cNvSpPr>
            <p:nvPr/>
          </p:nvSpPr>
          <p:spPr bwMode="auto">
            <a:xfrm>
              <a:off x="1607" y="1559"/>
              <a:ext cx="2676" cy="828"/>
            </a:xfrm>
            <a:custGeom>
              <a:avLst/>
              <a:gdLst>
                <a:gd name="T0" fmla="*/ 2468 w 2707"/>
                <a:gd name="T1" fmla="*/ 0 h 1058"/>
                <a:gd name="T2" fmla="*/ 2428 w 2707"/>
                <a:gd name="T3" fmla="*/ 123 h 1058"/>
                <a:gd name="T4" fmla="*/ 2050 w 2707"/>
                <a:gd name="T5" fmla="*/ 163 h 1058"/>
                <a:gd name="T6" fmla="*/ 502 w 2707"/>
                <a:gd name="T7" fmla="*/ 163 h 1058"/>
                <a:gd name="T8" fmla="*/ 0 w 2707"/>
                <a:gd name="T9" fmla="*/ 0 h 10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07"/>
                <a:gd name="T16" fmla="*/ 0 h 1058"/>
                <a:gd name="T17" fmla="*/ 2707 w 2707"/>
                <a:gd name="T18" fmla="*/ 1058 h 10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07" h="1058">
                  <a:moveTo>
                    <a:pt x="2676" y="0"/>
                  </a:moveTo>
                  <a:cubicBezTo>
                    <a:pt x="2691" y="264"/>
                    <a:pt x="2707" y="529"/>
                    <a:pt x="2631" y="680"/>
                  </a:cubicBezTo>
                  <a:cubicBezTo>
                    <a:pt x="2555" y="831"/>
                    <a:pt x="2570" y="869"/>
                    <a:pt x="2222" y="907"/>
                  </a:cubicBezTo>
                  <a:cubicBezTo>
                    <a:pt x="1874" y="945"/>
                    <a:pt x="914" y="1058"/>
                    <a:pt x="544" y="907"/>
                  </a:cubicBezTo>
                  <a:cubicBezTo>
                    <a:pt x="174" y="756"/>
                    <a:pt x="87" y="378"/>
                    <a:pt x="0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80" name="AutoShape 1002"/>
            <p:cNvSpPr>
              <a:spLocks noChangeArrowheads="1"/>
            </p:cNvSpPr>
            <p:nvPr/>
          </p:nvSpPr>
          <p:spPr bwMode="auto">
            <a:xfrm flipH="1">
              <a:off x="1937" y="2441"/>
              <a:ext cx="583" cy="203"/>
            </a:xfrm>
            <a:prstGeom prst="rightArrow">
              <a:avLst>
                <a:gd name="adj1" fmla="val 50000"/>
                <a:gd name="adj2" fmla="val 71798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81" name="Text Box 1003"/>
            <p:cNvSpPr txBox="1">
              <a:spLocks noChangeArrowheads="1"/>
            </p:cNvSpPr>
            <p:nvPr/>
          </p:nvSpPr>
          <p:spPr bwMode="auto">
            <a:xfrm>
              <a:off x="3850" y="2557"/>
              <a:ext cx="7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NADW</a:t>
              </a:r>
            </a:p>
          </p:txBody>
        </p:sp>
        <p:sp>
          <p:nvSpPr>
            <p:cNvPr id="78982" name="AutoShape 1004"/>
            <p:cNvSpPr>
              <a:spLocks noChangeArrowheads="1"/>
            </p:cNvSpPr>
            <p:nvPr/>
          </p:nvSpPr>
          <p:spPr bwMode="auto">
            <a:xfrm flipH="1" flipV="1">
              <a:off x="1382" y="1599"/>
              <a:ext cx="359" cy="566"/>
            </a:xfrm>
            <a:prstGeom prst="curvedLeftArrow">
              <a:avLst>
                <a:gd name="adj1" fmla="val 30656"/>
                <a:gd name="adj2" fmla="val 62772"/>
                <a:gd name="adj3" fmla="val 66667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83" name="AutoShape 1005"/>
            <p:cNvSpPr>
              <a:spLocks noChangeArrowheads="1"/>
            </p:cNvSpPr>
            <p:nvPr/>
          </p:nvSpPr>
          <p:spPr bwMode="auto">
            <a:xfrm>
              <a:off x="2684" y="1681"/>
              <a:ext cx="582" cy="202"/>
            </a:xfrm>
            <a:prstGeom prst="rightArrow">
              <a:avLst>
                <a:gd name="adj1" fmla="val 50000"/>
                <a:gd name="adj2" fmla="val 72030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84" name="AutoShape 1006"/>
            <p:cNvSpPr>
              <a:spLocks noChangeArrowheads="1"/>
            </p:cNvSpPr>
            <p:nvPr/>
          </p:nvSpPr>
          <p:spPr bwMode="auto">
            <a:xfrm>
              <a:off x="4387" y="1721"/>
              <a:ext cx="225" cy="324"/>
            </a:xfrm>
            <a:prstGeom prst="downArrow">
              <a:avLst>
                <a:gd name="adj1" fmla="val 50000"/>
                <a:gd name="adj2" fmla="val 36000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85" name="AutoShape 1007"/>
            <p:cNvSpPr>
              <a:spLocks noChangeArrowheads="1"/>
            </p:cNvSpPr>
            <p:nvPr/>
          </p:nvSpPr>
          <p:spPr bwMode="auto">
            <a:xfrm>
              <a:off x="932" y="1882"/>
              <a:ext cx="225" cy="323"/>
            </a:xfrm>
            <a:prstGeom prst="downArrow">
              <a:avLst>
                <a:gd name="adj1" fmla="val 50000"/>
                <a:gd name="adj2" fmla="val 35889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86" name="Line 1008"/>
            <p:cNvSpPr>
              <a:spLocks noChangeShapeType="1"/>
            </p:cNvSpPr>
            <p:nvPr/>
          </p:nvSpPr>
          <p:spPr bwMode="auto">
            <a:xfrm>
              <a:off x="4612" y="3865"/>
              <a:ext cx="404" cy="1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987" name="Line 1009"/>
            <p:cNvSpPr>
              <a:spLocks noChangeShapeType="1"/>
            </p:cNvSpPr>
            <p:nvPr/>
          </p:nvSpPr>
          <p:spPr bwMode="auto">
            <a:xfrm>
              <a:off x="2054" y="1397"/>
              <a:ext cx="1" cy="258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988" name="Text Box 1010"/>
            <p:cNvSpPr txBox="1">
              <a:spLocks noChangeArrowheads="1"/>
            </p:cNvSpPr>
            <p:nvPr/>
          </p:nvSpPr>
          <p:spPr bwMode="auto">
            <a:xfrm>
              <a:off x="2054" y="3903"/>
              <a:ext cx="6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800">
                  <a:latin typeface="Arial" charset="0"/>
                  <a:cs typeface="Arial" charset="0"/>
                </a:rPr>
                <a:t>30°S</a:t>
              </a:r>
            </a:p>
          </p:txBody>
        </p:sp>
        <p:sp>
          <p:nvSpPr>
            <p:cNvPr id="78989" name="Text Box 1011"/>
            <p:cNvSpPr txBox="1">
              <a:spLocks noChangeArrowheads="1"/>
            </p:cNvSpPr>
            <p:nvPr/>
          </p:nvSpPr>
          <p:spPr bwMode="auto">
            <a:xfrm>
              <a:off x="4371" y="3946"/>
              <a:ext cx="9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Latitude</a:t>
              </a:r>
            </a:p>
          </p:txBody>
        </p:sp>
        <p:sp>
          <p:nvSpPr>
            <p:cNvPr id="78990" name="Line 1012"/>
            <p:cNvSpPr>
              <a:spLocks noChangeShapeType="1"/>
            </p:cNvSpPr>
            <p:nvPr/>
          </p:nvSpPr>
          <p:spPr bwMode="auto">
            <a:xfrm>
              <a:off x="843" y="3784"/>
              <a:ext cx="3" cy="324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78991" name="Group 1013"/>
            <p:cNvGrpSpPr>
              <a:grpSpLocks/>
            </p:cNvGrpSpPr>
            <p:nvPr/>
          </p:nvGrpSpPr>
          <p:grpSpPr bwMode="auto">
            <a:xfrm>
              <a:off x="2560" y="2222"/>
              <a:ext cx="256" cy="210"/>
              <a:chOff x="2698" y="1993"/>
              <a:chExt cx="180" cy="190"/>
            </a:xfrm>
          </p:grpSpPr>
          <p:sp>
            <p:nvSpPr>
              <p:cNvPr id="79003" name="Freeform 1014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9004" name="Line 1015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8992" name="Group 1016"/>
            <p:cNvGrpSpPr>
              <a:grpSpLocks/>
            </p:cNvGrpSpPr>
            <p:nvPr/>
          </p:nvGrpSpPr>
          <p:grpSpPr bwMode="auto">
            <a:xfrm>
              <a:off x="978" y="1284"/>
              <a:ext cx="209" cy="275"/>
              <a:chOff x="1020" y="1185"/>
              <a:chExt cx="119" cy="228"/>
            </a:xfrm>
          </p:grpSpPr>
          <p:sp>
            <p:nvSpPr>
              <p:cNvPr id="79001" name="Freeform 1017"/>
              <p:cNvSpPr>
                <a:spLocks noChangeArrowheads="1"/>
              </p:cNvSpPr>
              <p:nvPr/>
            </p:nvSpPr>
            <p:spPr bwMode="auto">
              <a:xfrm>
                <a:off x="1020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9002" name="Line 1018"/>
              <p:cNvSpPr>
                <a:spLocks noChangeShapeType="1"/>
              </p:cNvSpPr>
              <p:nvPr/>
            </p:nvSpPr>
            <p:spPr bwMode="auto">
              <a:xfrm flipV="1">
                <a:off x="1125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8993" name="Group 1019"/>
            <p:cNvGrpSpPr>
              <a:grpSpLocks/>
            </p:cNvGrpSpPr>
            <p:nvPr/>
          </p:nvGrpSpPr>
          <p:grpSpPr bwMode="auto">
            <a:xfrm>
              <a:off x="4432" y="1315"/>
              <a:ext cx="206" cy="244"/>
              <a:chOff x="4512" y="1185"/>
              <a:chExt cx="119" cy="228"/>
            </a:xfrm>
          </p:grpSpPr>
          <p:sp>
            <p:nvSpPr>
              <p:cNvPr id="78999" name="Freeform 1020"/>
              <p:cNvSpPr>
                <a:spLocks noChangeArrowheads="1"/>
              </p:cNvSpPr>
              <p:nvPr/>
            </p:nvSpPr>
            <p:spPr bwMode="auto">
              <a:xfrm>
                <a:off x="4512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9000" name="Line 1021"/>
              <p:cNvSpPr>
                <a:spLocks noChangeShapeType="1"/>
              </p:cNvSpPr>
              <p:nvPr/>
            </p:nvSpPr>
            <p:spPr bwMode="auto">
              <a:xfrm flipV="1">
                <a:off x="4617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aphicFrame>
          <p:nvGraphicFramePr>
            <p:cNvPr id="78862" name="Object 14"/>
            <p:cNvGraphicFramePr>
              <a:graphicFrameLocks noChangeAspect="1"/>
            </p:cNvGraphicFramePr>
            <p:nvPr/>
          </p:nvGraphicFramePr>
          <p:xfrm>
            <a:off x="2144" y="2662"/>
            <a:ext cx="416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20" r:id="rId29" imgW="219960" imgH="169200" progId="">
                    <p:embed/>
                  </p:oleObj>
                </mc:Choice>
                <mc:Fallback>
                  <p:oleObj r:id="rId29" imgW="219960" imgH="169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4" y="2662"/>
                          <a:ext cx="416" cy="32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63" name="Object 15"/>
            <p:cNvGraphicFramePr>
              <a:graphicFrameLocks noChangeAspect="1"/>
            </p:cNvGraphicFramePr>
            <p:nvPr/>
          </p:nvGraphicFramePr>
          <p:xfrm>
            <a:off x="2789" y="2323"/>
            <a:ext cx="344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21" r:id="rId30" imgW="264960" imgH="201600" progId="">
                    <p:embed/>
                  </p:oleObj>
                </mc:Choice>
                <mc:Fallback>
                  <p:oleObj r:id="rId30" imgW="264960" imgH="201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2323"/>
                          <a:ext cx="344" cy="24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64" name="Object 16"/>
            <p:cNvGraphicFramePr>
              <a:graphicFrameLocks noChangeAspect="1"/>
            </p:cNvGraphicFramePr>
            <p:nvPr/>
          </p:nvGraphicFramePr>
          <p:xfrm>
            <a:off x="3203" y="3289"/>
            <a:ext cx="285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22" name="Equation" r:id="rId31" imgW="215640" imgH="215640" progId="Equation.3">
                    <p:embed/>
                  </p:oleObj>
                </mc:Choice>
                <mc:Fallback>
                  <p:oleObj name="Equation" r:id="rId31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" y="3289"/>
                          <a:ext cx="285" cy="246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8994" name="Group 1025"/>
            <p:cNvGrpSpPr>
              <a:grpSpLocks/>
            </p:cNvGrpSpPr>
            <p:nvPr/>
          </p:nvGrpSpPr>
          <p:grpSpPr bwMode="auto">
            <a:xfrm>
              <a:off x="2931" y="3131"/>
              <a:ext cx="256" cy="210"/>
              <a:chOff x="2698" y="1993"/>
              <a:chExt cx="180" cy="190"/>
            </a:xfrm>
          </p:grpSpPr>
          <p:sp>
            <p:nvSpPr>
              <p:cNvPr id="78997" name="Freeform 1026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998" name="Line 1027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8995" name="Text Box 1028"/>
            <p:cNvSpPr txBox="1">
              <a:spLocks noChangeArrowheads="1"/>
            </p:cNvSpPr>
            <p:nvPr/>
          </p:nvSpPr>
          <p:spPr bwMode="auto">
            <a:xfrm>
              <a:off x="3089" y="1955"/>
              <a:ext cx="92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Pycnocline</a:t>
              </a:r>
            </a:p>
          </p:txBody>
        </p:sp>
        <p:sp>
          <p:nvSpPr>
            <p:cNvPr id="78996" name="Text Box 1029"/>
            <p:cNvSpPr txBox="1">
              <a:spLocks noChangeArrowheads="1"/>
            </p:cNvSpPr>
            <p:nvPr/>
          </p:nvSpPr>
          <p:spPr bwMode="auto">
            <a:xfrm>
              <a:off x="926" y="3881"/>
              <a:ext cx="91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Depth</a:t>
              </a:r>
            </a:p>
          </p:txBody>
        </p:sp>
      </p:grpSp>
      <p:grpSp>
        <p:nvGrpSpPr>
          <p:cNvPr id="27" name="Group 1030"/>
          <p:cNvGrpSpPr>
            <a:grpSpLocks/>
          </p:cNvGrpSpPr>
          <p:nvPr/>
        </p:nvGrpSpPr>
        <p:grpSpPr bwMode="auto">
          <a:xfrm>
            <a:off x="1338263" y="1844675"/>
            <a:ext cx="7050087" cy="4524375"/>
            <a:chOff x="843" y="1284"/>
            <a:chExt cx="4441" cy="2850"/>
          </a:xfrm>
        </p:grpSpPr>
        <p:grpSp>
          <p:nvGrpSpPr>
            <p:cNvPr id="78932" name="Group 1031"/>
            <p:cNvGrpSpPr>
              <a:grpSpLocks/>
            </p:cNvGrpSpPr>
            <p:nvPr/>
          </p:nvGrpSpPr>
          <p:grpSpPr bwMode="auto">
            <a:xfrm>
              <a:off x="1407" y="1810"/>
              <a:ext cx="118" cy="256"/>
              <a:chOff x="1454" y="1693"/>
              <a:chExt cx="119" cy="289"/>
            </a:xfrm>
          </p:grpSpPr>
          <p:graphicFrame>
            <p:nvGraphicFramePr>
              <p:cNvPr id="78861" name="Object 13"/>
              <p:cNvGraphicFramePr>
                <a:graphicFrameLocks noChangeAspect="1"/>
              </p:cNvGraphicFramePr>
              <p:nvPr/>
            </p:nvGraphicFramePr>
            <p:xfrm>
              <a:off x="1454" y="1693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23" r:id="rId32" imgW="273600" imgH="201600" progId="">
                      <p:embed/>
                    </p:oleObj>
                  </mc:Choice>
                  <mc:Fallback>
                    <p:oleObj r:id="rId32" imgW="27360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4" y="1693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8969" name="Text Box 1033"/>
              <p:cNvSpPr txBox="1">
                <a:spLocks noChangeArrowheads="1"/>
              </p:cNvSpPr>
              <p:nvPr/>
            </p:nvSpPr>
            <p:spPr bwMode="auto">
              <a:xfrm>
                <a:off x="1454" y="1693"/>
                <a:ext cx="120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78933" name="Group 1034"/>
            <p:cNvGrpSpPr>
              <a:grpSpLocks/>
            </p:cNvGrpSpPr>
            <p:nvPr/>
          </p:nvGrpSpPr>
          <p:grpSpPr bwMode="auto">
            <a:xfrm>
              <a:off x="4011" y="1810"/>
              <a:ext cx="134" cy="256"/>
              <a:chOff x="4086" y="1693"/>
              <a:chExt cx="135" cy="289"/>
            </a:xfrm>
          </p:grpSpPr>
          <p:graphicFrame>
            <p:nvGraphicFramePr>
              <p:cNvPr id="78860" name="Object 12"/>
              <p:cNvGraphicFramePr>
                <a:graphicFrameLocks noChangeAspect="1"/>
              </p:cNvGraphicFramePr>
              <p:nvPr/>
            </p:nvGraphicFramePr>
            <p:xfrm>
              <a:off x="4086" y="1693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24" r:id="rId33" imgW="299520" imgH="201600" progId="">
                      <p:embed/>
                    </p:oleObj>
                  </mc:Choice>
                  <mc:Fallback>
                    <p:oleObj r:id="rId33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6" y="1693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8968" name="Text Box 1036"/>
              <p:cNvSpPr txBox="1">
                <a:spLocks noChangeArrowheads="1"/>
              </p:cNvSpPr>
              <p:nvPr/>
            </p:nvSpPr>
            <p:spPr bwMode="auto">
              <a:xfrm>
                <a:off x="4086" y="1693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78934" name="Group 1037"/>
            <p:cNvGrpSpPr>
              <a:grpSpLocks/>
            </p:cNvGrpSpPr>
            <p:nvPr/>
          </p:nvGrpSpPr>
          <p:grpSpPr bwMode="auto">
            <a:xfrm>
              <a:off x="1400" y="3124"/>
              <a:ext cx="134" cy="258"/>
              <a:chOff x="1446" y="3167"/>
              <a:chExt cx="135" cy="289"/>
            </a:xfrm>
          </p:grpSpPr>
          <p:graphicFrame>
            <p:nvGraphicFramePr>
              <p:cNvPr id="78859" name="Object 11"/>
              <p:cNvGraphicFramePr>
                <a:graphicFrameLocks noChangeAspect="1"/>
              </p:cNvGraphicFramePr>
              <p:nvPr/>
            </p:nvGraphicFramePr>
            <p:xfrm>
              <a:off x="1446" y="3167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25" r:id="rId34" imgW="299520" imgH="201600" progId="">
                      <p:embed/>
                    </p:oleObj>
                  </mc:Choice>
                  <mc:Fallback>
                    <p:oleObj r:id="rId34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6" y="3167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8967" name="Text Box 1039"/>
              <p:cNvSpPr txBox="1">
                <a:spLocks noChangeArrowheads="1"/>
              </p:cNvSpPr>
              <p:nvPr/>
            </p:nvSpPr>
            <p:spPr bwMode="auto">
              <a:xfrm>
                <a:off x="1446" y="3167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sp>
          <p:nvSpPr>
            <p:cNvPr id="78935" name="Rectangle 1040"/>
            <p:cNvSpPr>
              <a:spLocks noChangeArrowheads="1"/>
            </p:cNvSpPr>
            <p:nvPr/>
          </p:nvSpPr>
          <p:spPr bwMode="auto">
            <a:xfrm>
              <a:off x="843" y="1559"/>
              <a:ext cx="3905" cy="2307"/>
            </a:xfrm>
            <a:prstGeom prst="rect">
              <a:avLst/>
            </a:prstGeom>
            <a:solidFill>
              <a:srgbClr val="FFFFFF"/>
            </a:solidFill>
            <a:ln w="38227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36" name="Freeform 1041"/>
            <p:cNvSpPr>
              <a:spLocks noChangeArrowheads="1"/>
            </p:cNvSpPr>
            <p:nvPr/>
          </p:nvSpPr>
          <p:spPr bwMode="auto">
            <a:xfrm>
              <a:off x="1240" y="1559"/>
              <a:ext cx="3460" cy="1962"/>
            </a:xfrm>
            <a:custGeom>
              <a:avLst/>
              <a:gdLst>
                <a:gd name="T0" fmla="*/ 7 w 3499"/>
                <a:gd name="T1" fmla="*/ 0 h 1913"/>
                <a:gd name="T2" fmla="*/ 91 w 3499"/>
                <a:gd name="T3" fmla="*/ 1626 h 1913"/>
                <a:gd name="T4" fmla="*/ 552 w 3499"/>
                <a:gd name="T5" fmla="*/ 2056 h 1913"/>
                <a:gd name="T6" fmla="*/ 1222 w 3499"/>
                <a:gd name="T7" fmla="*/ 2219 h 1913"/>
                <a:gd name="T8" fmla="*/ 2061 w 3499"/>
                <a:gd name="T9" fmla="*/ 2274 h 1913"/>
                <a:gd name="T10" fmla="*/ 3235 w 3499"/>
                <a:gd name="T11" fmla="*/ 2274 h 19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99"/>
                <a:gd name="T19" fmla="*/ 0 h 1913"/>
                <a:gd name="T20" fmla="*/ 3499 w 3499"/>
                <a:gd name="T21" fmla="*/ 1913 h 19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99" h="1913">
                  <a:moveTo>
                    <a:pt x="7" y="0"/>
                  </a:moveTo>
                  <a:cubicBezTo>
                    <a:pt x="3" y="536"/>
                    <a:pt x="0" y="1073"/>
                    <a:pt x="98" y="1360"/>
                  </a:cubicBezTo>
                  <a:cubicBezTo>
                    <a:pt x="196" y="1647"/>
                    <a:pt x="392" y="1640"/>
                    <a:pt x="596" y="1723"/>
                  </a:cubicBezTo>
                  <a:cubicBezTo>
                    <a:pt x="800" y="1806"/>
                    <a:pt x="1050" y="1829"/>
                    <a:pt x="1322" y="1859"/>
                  </a:cubicBezTo>
                  <a:cubicBezTo>
                    <a:pt x="1594" y="1889"/>
                    <a:pt x="1866" y="1897"/>
                    <a:pt x="2229" y="1905"/>
                  </a:cubicBezTo>
                  <a:cubicBezTo>
                    <a:pt x="2592" y="1913"/>
                    <a:pt x="3287" y="1905"/>
                    <a:pt x="3499" y="1905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37" name="AutoShape 1042"/>
            <p:cNvSpPr>
              <a:spLocks noChangeArrowheads="1"/>
            </p:cNvSpPr>
            <p:nvPr/>
          </p:nvSpPr>
          <p:spPr bwMode="auto">
            <a:xfrm>
              <a:off x="2009" y="3622"/>
              <a:ext cx="673" cy="162"/>
            </a:xfrm>
            <a:prstGeom prst="rightArrow">
              <a:avLst>
                <a:gd name="adj1" fmla="val 50000"/>
                <a:gd name="adj2" fmla="val 103858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38" name="AutoShape 1043"/>
            <p:cNvSpPr>
              <a:spLocks noChangeArrowheads="1"/>
            </p:cNvSpPr>
            <p:nvPr/>
          </p:nvSpPr>
          <p:spPr bwMode="auto">
            <a:xfrm flipH="1">
              <a:off x="1966" y="3448"/>
              <a:ext cx="582" cy="164"/>
            </a:xfrm>
            <a:prstGeom prst="rightArrow">
              <a:avLst>
                <a:gd name="adj1" fmla="val 50000"/>
                <a:gd name="adj2" fmla="val 88720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39" name="AutoShape 1044"/>
            <p:cNvSpPr>
              <a:spLocks noChangeArrowheads="1"/>
            </p:cNvSpPr>
            <p:nvPr/>
          </p:nvSpPr>
          <p:spPr bwMode="auto">
            <a:xfrm flipV="1">
              <a:off x="4118" y="3475"/>
              <a:ext cx="403" cy="268"/>
            </a:xfrm>
            <a:prstGeom prst="curvedLeftArrow">
              <a:avLst>
                <a:gd name="adj1" fmla="val 19444"/>
                <a:gd name="adj2" fmla="val 39815"/>
                <a:gd name="adj3" fmla="val 100249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40" name="Text Box 1045"/>
            <p:cNvSpPr txBox="1">
              <a:spLocks noChangeArrowheads="1"/>
            </p:cNvSpPr>
            <p:nvPr/>
          </p:nvSpPr>
          <p:spPr bwMode="auto">
            <a:xfrm>
              <a:off x="954" y="3404"/>
              <a:ext cx="91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AABW</a:t>
              </a:r>
            </a:p>
          </p:txBody>
        </p:sp>
        <p:sp>
          <p:nvSpPr>
            <p:cNvPr id="78941" name="Freeform 1046"/>
            <p:cNvSpPr>
              <a:spLocks noChangeArrowheads="1"/>
            </p:cNvSpPr>
            <p:nvPr/>
          </p:nvSpPr>
          <p:spPr bwMode="auto">
            <a:xfrm>
              <a:off x="1607" y="1559"/>
              <a:ext cx="2676" cy="828"/>
            </a:xfrm>
            <a:custGeom>
              <a:avLst/>
              <a:gdLst>
                <a:gd name="T0" fmla="*/ 2468 w 2707"/>
                <a:gd name="T1" fmla="*/ 0 h 1058"/>
                <a:gd name="T2" fmla="*/ 2428 w 2707"/>
                <a:gd name="T3" fmla="*/ 123 h 1058"/>
                <a:gd name="T4" fmla="*/ 2050 w 2707"/>
                <a:gd name="T5" fmla="*/ 163 h 1058"/>
                <a:gd name="T6" fmla="*/ 502 w 2707"/>
                <a:gd name="T7" fmla="*/ 163 h 1058"/>
                <a:gd name="T8" fmla="*/ 0 w 2707"/>
                <a:gd name="T9" fmla="*/ 0 h 10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07"/>
                <a:gd name="T16" fmla="*/ 0 h 1058"/>
                <a:gd name="T17" fmla="*/ 2707 w 2707"/>
                <a:gd name="T18" fmla="*/ 1058 h 10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07" h="1058">
                  <a:moveTo>
                    <a:pt x="2676" y="0"/>
                  </a:moveTo>
                  <a:cubicBezTo>
                    <a:pt x="2691" y="264"/>
                    <a:pt x="2707" y="529"/>
                    <a:pt x="2631" y="680"/>
                  </a:cubicBezTo>
                  <a:cubicBezTo>
                    <a:pt x="2555" y="831"/>
                    <a:pt x="2570" y="869"/>
                    <a:pt x="2222" y="907"/>
                  </a:cubicBezTo>
                  <a:cubicBezTo>
                    <a:pt x="1874" y="945"/>
                    <a:pt x="914" y="1058"/>
                    <a:pt x="544" y="907"/>
                  </a:cubicBezTo>
                  <a:cubicBezTo>
                    <a:pt x="174" y="756"/>
                    <a:pt x="87" y="378"/>
                    <a:pt x="0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42" name="AutoShape 1047"/>
            <p:cNvSpPr>
              <a:spLocks noChangeArrowheads="1"/>
            </p:cNvSpPr>
            <p:nvPr/>
          </p:nvSpPr>
          <p:spPr bwMode="auto">
            <a:xfrm flipH="1">
              <a:off x="1937" y="2441"/>
              <a:ext cx="583" cy="203"/>
            </a:xfrm>
            <a:prstGeom prst="rightArrow">
              <a:avLst>
                <a:gd name="adj1" fmla="val 50000"/>
                <a:gd name="adj2" fmla="val 71798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43" name="Text Box 1048"/>
            <p:cNvSpPr txBox="1">
              <a:spLocks noChangeArrowheads="1"/>
            </p:cNvSpPr>
            <p:nvPr/>
          </p:nvSpPr>
          <p:spPr bwMode="auto">
            <a:xfrm>
              <a:off x="3850" y="2557"/>
              <a:ext cx="7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NADW</a:t>
              </a:r>
            </a:p>
          </p:txBody>
        </p:sp>
        <p:sp>
          <p:nvSpPr>
            <p:cNvPr id="78944" name="AutoShape 1049"/>
            <p:cNvSpPr>
              <a:spLocks noChangeArrowheads="1"/>
            </p:cNvSpPr>
            <p:nvPr/>
          </p:nvSpPr>
          <p:spPr bwMode="auto">
            <a:xfrm flipH="1" flipV="1">
              <a:off x="1382" y="1599"/>
              <a:ext cx="359" cy="566"/>
            </a:xfrm>
            <a:prstGeom prst="curvedLeftArrow">
              <a:avLst>
                <a:gd name="adj1" fmla="val 30656"/>
                <a:gd name="adj2" fmla="val 62772"/>
                <a:gd name="adj3" fmla="val 66667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45" name="AutoShape 1050"/>
            <p:cNvSpPr>
              <a:spLocks noChangeArrowheads="1"/>
            </p:cNvSpPr>
            <p:nvPr/>
          </p:nvSpPr>
          <p:spPr bwMode="auto">
            <a:xfrm>
              <a:off x="2684" y="1681"/>
              <a:ext cx="582" cy="298"/>
            </a:xfrm>
            <a:prstGeom prst="rightArrow">
              <a:avLst>
                <a:gd name="adj1" fmla="val 50000"/>
                <a:gd name="adj2" fmla="val 48826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46" name="AutoShape 1051"/>
            <p:cNvSpPr>
              <a:spLocks noChangeArrowheads="1"/>
            </p:cNvSpPr>
            <p:nvPr/>
          </p:nvSpPr>
          <p:spPr bwMode="auto">
            <a:xfrm>
              <a:off x="4387" y="1721"/>
              <a:ext cx="225" cy="324"/>
            </a:xfrm>
            <a:prstGeom prst="downArrow">
              <a:avLst>
                <a:gd name="adj1" fmla="val 50000"/>
                <a:gd name="adj2" fmla="val 36000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47" name="AutoShape 1052"/>
            <p:cNvSpPr>
              <a:spLocks noChangeArrowheads="1"/>
            </p:cNvSpPr>
            <p:nvPr/>
          </p:nvSpPr>
          <p:spPr bwMode="auto">
            <a:xfrm>
              <a:off x="932" y="1882"/>
              <a:ext cx="225" cy="323"/>
            </a:xfrm>
            <a:prstGeom prst="downArrow">
              <a:avLst>
                <a:gd name="adj1" fmla="val 50000"/>
                <a:gd name="adj2" fmla="val 35889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48" name="Line 1053"/>
            <p:cNvSpPr>
              <a:spLocks noChangeShapeType="1"/>
            </p:cNvSpPr>
            <p:nvPr/>
          </p:nvSpPr>
          <p:spPr bwMode="auto">
            <a:xfrm>
              <a:off x="4612" y="3865"/>
              <a:ext cx="404" cy="1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949" name="Line 1054"/>
            <p:cNvSpPr>
              <a:spLocks noChangeShapeType="1"/>
            </p:cNvSpPr>
            <p:nvPr/>
          </p:nvSpPr>
          <p:spPr bwMode="auto">
            <a:xfrm>
              <a:off x="2054" y="1397"/>
              <a:ext cx="1" cy="258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950" name="Text Box 1055"/>
            <p:cNvSpPr txBox="1">
              <a:spLocks noChangeArrowheads="1"/>
            </p:cNvSpPr>
            <p:nvPr/>
          </p:nvSpPr>
          <p:spPr bwMode="auto">
            <a:xfrm>
              <a:off x="2054" y="3903"/>
              <a:ext cx="6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800">
                  <a:latin typeface="Arial" charset="0"/>
                  <a:cs typeface="Arial" charset="0"/>
                </a:rPr>
                <a:t>30°S</a:t>
              </a:r>
            </a:p>
          </p:txBody>
        </p:sp>
        <p:sp>
          <p:nvSpPr>
            <p:cNvPr id="78951" name="Text Box 1056"/>
            <p:cNvSpPr txBox="1">
              <a:spLocks noChangeArrowheads="1"/>
            </p:cNvSpPr>
            <p:nvPr/>
          </p:nvSpPr>
          <p:spPr bwMode="auto">
            <a:xfrm>
              <a:off x="4371" y="3946"/>
              <a:ext cx="9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Latitude</a:t>
              </a:r>
            </a:p>
          </p:txBody>
        </p:sp>
        <p:sp>
          <p:nvSpPr>
            <p:cNvPr id="78952" name="Line 1057"/>
            <p:cNvSpPr>
              <a:spLocks noChangeShapeType="1"/>
            </p:cNvSpPr>
            <p:nvPr/>
          </p:nvSpPr>
          <p:spPr bwMode="auto">
            <a:xfrm>
              <a:off x="843" y="3784"/>
              <a:ext cx="3" cy="324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78953" name="Group 1058"/>
            <p:cNvGrpSpPr>
              <a:grpSpLocks/>
            </p:cNvGrpSpPr>
            <p:nvPr/>
          </p:nvGrpSpPr>
          <p:grpSpPr bwMode="auto">
            <a:xfrm>
              <a:off x="2560" y="2222"/>
              <a:ext cx="256" cy="210"/>
              <a:chOff x="2698" y="1993"/>
              <a:chExt cx="180" cy="190"/>
            </a:xfrm>
          </p:grpSpPr>
          <p:sp>
            <p:nvSpPr>
              <p:cNvPr id="78965" name="Freeform 1059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966" name="Line 1060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8954" name="Group 1061"/>
            <p:cNvGrpSpPr>
              <a:grpSpLocks/>
            </p:cNvGrpSpPr>
            <p:nvPr/>
          </p:nvGrpSpPr>
          <p:grpSpPr bwMode="auto">
            <a:xfrm>
              <a:off x="978" y="1284"/>
              <a:ext cx="209" cy="275"/>
              <a:chOff x="1020" y="1185"/>
              <a:chExt cx="119" cy="228"/>
            </a:xfrm>
          </p:grpSpPr>
          <p:sp>
            <p:nvSpPr>
              <p:cNvPr id="78963" name="Freeform 1062"/>
              <p:cNvSpPr>
                <a:spLocks noChangeArrowheads="1"/>
              </p:cNvSpPr>
              <p:nvPr/>
            </p:nvSpPr>
            <p:spPr bwMode="auto">
              <a:xfrm>
                <a:off x="1020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964" name="Line 1063"/>
              <p:cNvSpPr>
                <a:spLocks noChangeShapeType="1"/>
              </p:cNvSpPr>
              <p:nvPr/>
            </p:nvSpPr>
            <p:spPr bwMode="auto">
              <a:xfrm flipV="1">
                <a:off x="1125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8955" name="Group 1064"/>
            <p:cNvGrpSpPr>
              <a:grpSpLocks/>
            </p:cNvGrpSpPr>
            <p:nvPr/>
          </p:nvGrpSpPr>
          <p:grpSpPr bwMode="auto">
            <a:xfrm>
              <a:off x="4432" y="1315"/>
              <a:ext cx="206" cy="244"/>
              <a:chOff x="4512" y="1185"/>
              <a:chExt cx="119" cy="228"/>
            </a:xfrm>
          </p:grpSpPr>
          <p:sp>
            <p:nvSpPr>
              <p:cNvPr id="78961" name="Freeform 1065"/>
              <p:cNvSpPr>
                <a:spLocks noChangeArrowheads="1"/>
              </p:cNvSpPr>
              <p:nvPr/>
            </p:nvSpPr>
            <p:spPr bwMode="auto">
              <a:xfrm>
                <a:off x="4512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962" name="Line 1066"/>
              <p:cNvSpPr>
                <a:spLocks noChangeShapeType="1"/>
              </p:cNvSpPr>
              <p:nvPr/>
            </p:nvSpPr>
            <p:spPr bwMode="auto">
              <a:xfrm flipV="1">
                <a:off x="4617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aphicFrame>
          <p:nvGraphicFramePr>
            <p:cNvPr id="78856" name="Object 8"/>
            <p:cNvGraphicFramePr>
              <a:graphicFrameLocks noChangeAspect="1"/>
            </p:cNvGraphicFramePr>
            <p:nvPr/>
          </p:nvGraphicFramePr>
          <p:xfrm>
            <a:off x="2144" y="2662"/>
            <a:ext cx="416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26" r:id="rId35" imgW="219960" imgH="169200" progId="">
                    <p:embed/>
                  </p:oleObj>
                </mc:Choice>
                <mc:Fallback>
                  <p:oleObj r:id="rId35" imgW="219960" imgH="169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4" y="2662"/>
                          <a:ext cx="416" cy="32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7" name="Object 9"/>
            <p:cNvGraphicFramePr>
              <a:graphicFrameLocks noChangeAspect="1"/>
            </p:cNvGraphicFramePr>
            <p:nvPr/>
          </p:nvGraphicFramePr>
          <p:xfrm>
            <a:off x="2789" y="2323"/>
            <a:ext cx="344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27" r:id="rId36" imgW="264960" imgH="201600" progId="">
                    <p:embed/>
                  </p:oleObj>
                </mc:Choice>
                <mc:Fallback>
                  <p:oleObj r:id="rId36" imgW="264960" imgH="201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2323"/>
                          <a:ext cx="344" cy="24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8" name="Object 10"/>
            <p:cNvGraphicFramePr>
              <a:graphicFrameLocks noChangeAspect="1"/>
            </p:cNvGraphicFramePr>
            <p:nvPr/>
          </p:nvGraphicFramePr>
          <p:xfrm>
            <a:off x="3203" y="3289"/>
            <a:ext cx="285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28" name="Equation" r:id="rId37" imgW="215640" imgH="215640" progId="Equation.3">
                    <p:embed/>
                  </p:oleObj>
                </mc:Choice>
                <mc:Fallback>
                  <p:oleObj name="Equation" r:id="rId37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" y="3289"/>
                          <a:ext cx="285" cy="246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8956" name="Group 1070"/>
            <p:cNvGrpSpPr>
              <a:grpSpLocks/>
            </p:cNvGrpSpPr>
            <p:nvPr/>
          </p:nvGrpSpPr>
          <p:grpSpPr bwMode="auto">
            <a:xfrm>
              <a:off x="2931" y="3131"/>
              <a:ext cx="256" cy="210"/>
              <a:chOff x="2698" y="1993"/>
              <a:chExt cx="180" cy="190"/>
            </a:xfrm>
          </p:grpSpPr>
          <p:sp>
            <p:nvSpPr>
              <p:cNvPr id="78959" name="Freeform 1071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960" name="Line 1072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8957" name="Text Box 1073"/>
            <p:cNvSpPr txBox="1">
              <a:spLocks noChangeArrowheads="1"/>
            </p:cNvSpPr>
            <p:nvPr/>
          </p:nvSpPr>
          <p:spPr bwMode="auto">
            <a:xfrm>
              <a:off x="3089" y="1955"/>
              <a:ext cx="92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Pycnocline</a:t>
              </a:r>
            </a:p>
          </p:txBody>
        </p:sp>
        <p:sp>
          <p:nvSpPr>
            <p:cNvPr id="78958" name="Text Box 1074"/>
            <p:cNvSpPr txBox="1">
              <a:spLocks noChangeArrowheads="1"/>
            </p:cNvSpPr>
            <p:nvPr/>
          </p:nvSpPr>
          <p:spPr bwMode="auto">
            <a:xfrm>
              <a:off x="926" y="3881"/>
              <a:ext cx="91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Depth</a:t>
              </a:r>
            </a:p>
          </p:txBody>
        </p:sp>
      </p:grpSp>
      <p:grpSp>
        <p:nvGrpSpPr>
          <p:cNvPr id="79089" name="Group 1075"/>
          <p:cNvGrpSpPr>
            <a:grpSpLocks/>
          </p:cNvGrpSpPr>
          <p:nvPr/>
        </p:nvGrpSpPr>
        <p:grpSpPr bwMode="auto">
          <a:xfrm>
            <a:off x="1338263" y="1844675"/>
            <a:ext cx="7050087" cy="4524375"/>
            <a:chOff x="843" y="1284"/>
            <a:chExt cx="4441" cy="2850"/>
          </a:xfrm>
        </p:grpSpPr>
        <p:grpSp>
          <p:nvGrpSpPr>
            <p:cNvPr id="78894" name="Group 1076"/>
            <p:cNvGrpSpPr>
              <a:grpSpLocks/>
            </p:cNvGrpSpPr>
            <p:nvPr/>
          </p:nvGrpSpPr>
          <p:grpSpPr bwMode="auto">
            <a:xfrm>
              <a:off x="1407" y="1810"/>
              <a:ext cx="118" cy="256"/>
              <a:chOff x="1454" y="1693"/>
              <a:chExt cx="119" cy="289"/>
            </a:xfrm>
          </p:grpSpPr>
          <p:graphicFrame>
            <p:nvGraphicFramePr>
              <p:cNvPr id="78855" name="Object 7"/>
              <p:cNvGraphicFramePr>
                <a:graphicFrameLocks noChangeAspect="1"/>
              </p:cNvGraphicFramePr>
              <p:nvPr/>
            </p:nvGraphicFramePr>
            <p:xfrm>
              <a:off x="1454" y="1693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29" r:id="rId38" imgW="273600" imgH="201600" progId="">
                      <p:embed/>
                    </p:oleObj>
                  </mc:Choice>
                  <mc:Fallback>
                    <p:oleObj r:id="rId38" imgW="27360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4" y="1693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8931" name="Text Box 1078"/>
              <p:cNvSpPr txBox="1">
                <a:spLocks noChangeArrowheads="1"/>
              </p:cNvSpPr>
              <p:nvPr/>
            </p:nvSpPr>
            <p:spPr bwMode="auto">
              <a:xfrm>
                <a:off x="1454" y="1693"/>
                <a:ext cx="120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78895" name="Group 1079"/>
            <p:cNvGrpSpPr>
              <a:grpSpLocks/>
            </p:cNvGrpSpPr>
            <p:nvPr/>
          </p:nvGrpSpPr>
          <p:grpSpPr bwMode="auto">
            <a:xfrm>
              <a:off x="4011" y="1810"/>
              <a:ext cx="134" cy="256"/>
              <a:chOff x="4086" y="1693"/>
              <a:chExt cx="135" cy="289"/>
            </a:xfrm>
          </p:grpSpPr>
          <p:graphicFrame>
            <p:nvGraphicFramePr>
              <p:cNvPr id="78854" name="Object 6"/>
              <p:cNvGraphicFramePr>
                <a:graphicFrameLocks noChangeAspect="1"/>
              </p:cNvGraphicFramePr>
              <p:nvPr/>
            </p:nvGraphicFramePr>
            <p:xfrm>
              <a:off x="4086" y="1693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30" r:id="rId39" imgW="299520" imgH="201600" progId="">
                      <p:embed/>
                    </p:oleObj>
                  </mc:Choice>
                  <mc:Fallback>
                    <p:oleObj r:id="rId39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6" y="1693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8930" name="Text Box 1081"/>
              <p:cNvSpPr txBox="1">
                <a:spLocks noChangeArrowheads="1"/>
              </p:cNvSpPr>
              <p:nvPr/>
            </p:nvSpPr>
            <p:spPr bwMode="auto">
              <a:xfrm>
                <a:off x="4086" y="1693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78896" name="Group 1082"/>
            <p:cNvGrpSpPr>
              <a:grpSpLocks/>
            </p:cNvGrpSpPr>
            <p:nvPr/>
          </p:nvGrpSpPr>
          <p:grpSpPr bwMode="auto">
            <a:xfrm>
              <a:off x="1400" y="3124"/>
              <a:ext cx="134" cy="258"/>
              <a:chOff x="1446" y="3167"/>
              <a:chExt cx="135" cy="289"/>
            </a:xfrm>
          </p:grpSpPr>
          <p:graphicFrame>
            <p:nvGraphicFramePr>
              <p:cNvPr id="78853" name="Object 5"/>
              <p:cNvGraphicFramePr>
                <a:graphicFrameLocks noChangeAspect="1"/>
              </p:cNvGraphicFramePr>
              <p:nvPr/>
            </p:nvGraphicFramePr>
            <p:xfrm>
              <a:off x="1446" y="3167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31" r:id="rId40" imgW="299520" imgH="201600" progId="">
                      <p:embed/>
                    </p:oleObj>
                  </mc:Choice>
                  <mc:Fallback>
                    <p:oleObj r:id="rId40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6" y="3167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8929" name="Text Box 1084"/>
              <p:cNvSpPr txBox="1">
                <a:spLocks noChangeArrowheads="1"/>
              </p:cNvSpPr>
              <p:nvPr/>
            </p:nvSpPr>
            <p:spPr bwMode="auto">
              <a:xfrm>
                <a:off x="1446" y="3167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sp>
          <p:nvSpPr>
            <p:cNvPr id="78897" name="Rectangle 1085"/>
            <p:cNvSpPr>
              <a:spLocks noChangeArrowheads="1"/>
            </p:cNvSpPr>
            <p:nvPr/>
          </p:nvSpPr>
          <p:spPr bwMode="auto">
            <a:xfrm>
              <a:off x="843" y="1559"/>
              <a:ext cx="3905" cy="2307"/>
            </a:xfrm>
            <a:prstGeom prst="rect">
              <a:avLst/>
            </a:prstGeom>
            <a:solidFill>
              <a:srgbClr val="FFFFFF"/>
            </a:solidFill>
            <a:ln w="38227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898" name="Freeform 1086"/>
            <p:cNvSpPr>
              <a:spLocks noChangeArrowheads="1"/>
            </p:cNvSpPr>
            <p:nvPr/>
          </p:nvSpPr>
          <p:spPr bwMode="auto">
            <a:xfrm>
              <a:off x="1240" y="1559"/>
              <a:ext cx="3460" cy="1962"/>
            </a:xfrm>
            <a:custGeom>
              <a:avLst/>
              <a:gdLst>
                <a:gd name="T0" fmla="*/ 7 w 3499"/>
                <a:gd name="T1" fmla="*/ 0 h 1913"/>
                <a:gd name="T2" fmla="*/ 91 w 3499"/>
                <a:gd name="T3" fmla="*/ 1626 h 1913"/>
                <a:gd name="T4" fmla="*/ 552 w 3499"/>
                <a:gd name="T5" fmla="*/ 2056 h 1913"/>
                <a:gd name="T6" fmla="*/ 1222 w 3499"/>
                <a:gd name="T7" fmla="*/ 2219 h 1913"/>
                <a:gd name="T8" fmla="*/ 2061 w 3499"/>
                <a:gd name="T9" fmla="*/ 2274 h 1913"/>
                <a:gd name="T10" fmla="*/ 3235 w 3499"/>
                <a:gd name="T11" fmla="*/ 2274 h 19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99"/>
                <a:gd name="T19" fmla="*/ 0 h 1913"/>
                <a:gd name="T20" fmla="*/ 3499 w 3499"/>
                <a:gd name="T21" fmla="*/ 1913 h 19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99" h="1913">
                  <a:moveTo>
                    <a:pt x="7" y="0"/>
                  </a:moveTo>
                  <a:cubicBezTo>
                    <a:pt x="3" y="536"/>
                    <a:pt x="0" y="1073"/>
                    <a:pt x="98" y="1360"/>
                  </a:cubicBezTo>
                  <a:cubicBezTo>
                    <a:pt x="196" y="1647"/>
                    <a:pt x="392" y="1640"/>
                    <a:pt x="596" y="1723"/>
                  </a:cubicBezTo>
                  <a:cubicBezTo>
                    <a:pt x="800" y="1806"/>
                    <a:pt x="1050" y="1829"/>
                    <a:pt x="1322" y="1859"/>
                  </a:cubicBezTo>
                  <a:cubicBezTo>
                    <a:pt x="1594" y="1889"/>
                    <a:pt x="1866" y="1897"/>
                    <a:pt x="2229" y="1905"/>
                  </a:cubicBezTo>
                  <a:cubicBezTo>
                    <a:pt x="2592" y="1913"/>
                    <a:pt x="3287" y="1905"/>
                    <a:pt x="3499" y="1905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899" name="AutoShape 1087"/>
            <p:cNvSpPr>
              <a:spLocks noChangeArrowheads="1"/>
            </p:cNvSpPr>
            <p:nvPr/>
          </p:nvSpPr>
          <p:spPr bwMode="auto">
            <a:xfrm>
              <a:off x="2009" y="3622"/>
              <a:ext cx="673" cy="162"/>
            </a:xfrm>
            <a:prstGeom prst="rightArrow">
              <a:avLst>
                <a:gd name="adj1" fmla="val 50000"/>
                <a:gd name="adj2" fmla="val 103858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00" name="AutoShape 1088"/>
            <p:cNvSpPr>
              <a:spLocks noChangeArrowheads="1"/>
            </p:cNvSpPr>
            <p:nvPr/>
          </p:nvSpPr>
          <p:spPr bwMode="auto">
            <a:xfrm flipH="1">
              <a:off x="1966" y="3448"/>
              <a:ext cx="582" cy="164"/>
            </a:xfrm>
            <a:prstGeom prst="rightArrow">
              <a:avLst>
                <a:gd name="adj1" fmla="val 50000"/>
                <a:gd name="adj2" fmla="val 88720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01" name="AutoShape 1089"/>
            <p:cNvSpPr>
              <a:spLocks noChangeArrowheads="1"/>
            </p:cNvSpPr>
            <p:nvPr/>
          </p:nvSpPr>
          <p:spPr bwMode="auto">
            <a:xfrm flipV="1">
              <a:off x="4118" y="3475"/>
              <a:ext cx="403" cy="268"/>
            </a:xfrm>
            <a:prstGeom prst="curvedLeftArrow">
              <a:avLst>
                <a:gd name="adj1" fmla="val 19444"/>
                <a:gd name="adj2" fmla="val 39815"/>
                <a:gd name="adj3" fmla="val 100249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02" name="Text Box 1090"/>
            <p:cNvSpPr txBox="1">
              <a:spLocks noChangeArrowheads="1"/>
            </p:cNvSpPr>
            <p:nvPr/>
          </p:nvSpPr>
          <p:spPr bwMode="auto">
            <a:xfrm>
              <a:off x="954" y="3404"/>
              <a:ext cx="91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AABW</a:t>
              </a:r>
            </a:p>
          </p:txBody>
        </p:sp>
        <p:sp>
          <p:nvSpPr>
            <p:cNvPr id="78903" name="Freeform 1091"/>
            <p:cNvSpPr>
              <a:spLocks noChangeArrowheads="1"/>
            </p:cNvSpPr>
            <p:nvPr/>
          </p:nvSpPr>
          <p:spPr bwMode="auto">
            <a:xfrm>
              <a:off x="1607" y="1559"/>
              <a:ext cx="2676" cy="828"/>
            </a:xfrm>
            <a:custGeom>
              <a:avLst/>
              <a:gdLst>
                <a:gd name="T0" fmla="*/ 2468 w 2707"/>
                <a:gd name="T1" fmla="*/ 0 h 1058"/>
                <a:gd name="T2" fmla="*/ 2428 w 2707"/>
                <a:gd name="T3" fmla="*/ 123 h 1058"/>
                <a:gd name="T4" fmla="*/ 2050 w 2707"/>
                <a:gd name="T5" fmla="*/ 163 h 1058"/>
                <a:gd name="T6" fmla="*/ 502 w 2707"/>
                <a:gd name="T7" fmla="*/ 163 h 1058"/>
                <a:gd name="T8" fmla="*/ 0 w 2707"/>
                <a:gd name="T9" fmla="*/ 0 h 10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07"/>
                <a:gd name="T16" fmla="*/ 0 h 1058"/>
                <a:gd name="T17" fmla="*/ 2707 w 2707"/>
                <a:gd name="T18" fmla="*/ 1058 h 10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07" h="1058">
                  <a:moveTo>
                    <a:pt x="2676" y="0"/>
                  </a:moveTo>
                  <a:cubicBezTo>
                    <a:pt x="2691" y="264"/>
                    <a:pt x="2707" y="529"/>
                    <a:pt x="2631" y="680"/>
                  </a:cubicBezTo>
                  <a:cubicBezTo>
                    <a:pt x="2555" y="831"/>
                    <a:pt x="2570" y="869"/>
                    <a:pt x="2222" y="907"/>
                  </a:cubicBezTo>
                  <a:cubicBezTo>
                    <a:pt x="1874" y="945"/>
                    <a:pt x="914" y="1058"/>
                    <a:pt x="544" y="907"/>
                  </a:cubicBezTo>
                  <a:cubicBezTo>
                    <a:pt x="174" y="756"/>
                    <a:pt x="87" y="378"/>
                    <a:pt x="0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04" name="AutoShape 1092"/>
            <p:cNvSpPr>
              <a:spLocks noChangeArrowheads="1"/>
            </p:cNvSpPr>
            <p:nvPr/>
          </p:nvSpPr>
          <p:spPr bwMode="auto">
            <a:xfrm flipH="1">
              <a:off x="1937" y="2441"/>
              <a:ext cx="583" cy="309"/>
            </a:xfrm>
            <a:prstGeom prst="rightArrow">
              <a:avLst>
                <a:gd name="adj1" fmla="val 50000"/>
                <a:gd name="adj2" fmla="val 47168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05" name="Text Box 1093"/>
            <p:cNvSpPr txBox="1">
              <a:spLocks noChangeArrowheads="1"/>
            </p:cNvSpPr>
            <p:nvPr/>
          </p:nvSpPr>
          <p:spPr bwMode="auto">
            <a:xfrm>
              <a:off x="3850" y="2557"/>
              <a:ext cx="7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NADW</a:t>
              </a:r>
            </a:p>
          </p:txBody>
        </p:sp>
        <p:sp>
          <p:nvSpPr>
            <p:cNvPr id="78906" name="AutoShape 1094"/>
            <p:cNvSpPr>
              <a:spLocks noChangeArrowheads="1"/>
            </p:cNvSpPr>
            <p:nvPr/>
          </p:nvSpPr>
          <p:spPr bwMode="auto">
            <a:xfrm flipH="1" flipV="1">
              <a:off x="1382" y="1599"/>
              <a:ext cx="500" cy="566"/>
            </a:xfrm>
            <a:prstGeom prst="curvedLeftArrow">
              <a:avLst>
                <a:gd name="adj1" fmla="val 22011"/>
                <a:gd name="adj2" fmla="val 45070"/>
                <a:gd name="adj3" fmla="val 66667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07" name="AutoShape 1095"/>
            <p:cNvSpPr>
              <a:spLocks noChangeArrowheads="1"/>
            </p:cNvSpPr>
            <p:nvPr/>
          </p:nvSpPr>
          <p:spPr bwMode="auto">
            <a:xfrm>
              <a:off x="2684" y="1681"/>
              <a:ext cx="582" cy="298"/>
            </a:xfrm>
            <a:prstGeom prst="rightArrow">
              <a:avLst>
                <a:gd name="adj1" fmla="val 50000"/>
                <a:gd name="adj2" fmla="val 48826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08" name="AutoShape 1096"/>
            <p:cNvSpPr>
              <a:spLocks noChangeArrowheads="1"/>
            </p:cNvSpPr>
            <p:nvPr/>
          </p:nvSpPr>
          <p:spPr bwMode="auto">
            <a:xfrm>
              <a:off x="4286" y="1721"/>
              <a:ext cx="326" cy="32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09" name="AutoShape 1097"/>
            <p:cNvSpPr>
              <a:spLocks noChangeArrowheads="1"/>
            </p:cNvSpPr>
            <p:nvPr/>
          </p:nvSpPr>
          <p:spPr bwMode="auto">
            <a:xfrm>
              <a:off x="932" y="1882"/>
              <a:ext cx="225" cy="323"/>
            </a:xfrm>
            <a:prstGeom prst="downArrow">
              <a:avLst>
                <a:gd name="adj1" fmla="val 50000"/>
                <a:gd name="adj2" fmla="val 35889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10" name="Line 1098"/>
            <p:cNvSpPr>
              <a:spLocks noChangeShapeType="1"/>
            </p:cNvSpPr>
            <p:nvPr/>
          </p:nvSpPr>
          <p:spPr bwMode="auto">
            <a:xfrm>
              <a:off x="4612" y="3865"/>
              <a:ext cx="404" cy="1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911" name="Line 1099"/>
            <p:cNvSpPr>
              <a:spLocks noChangeShapeType="1"/>
            </p:cNvSpPr>
            <p:nvPr/>
          </p:nvSpPr>
          <p:spPr bwMode="auto">
            <a:xfrm>
              <a:off x="2054" y="1397"/>
              <a:ext cx="1" cy="258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912" name="Text Box 1100"/>
            <p:cNvSpPr txBox="1">
              <a:spLocks noChangeArrowheads="1"/>
            </p:cNvSpPr>
            <p:nvPr/>
          </p:nvSpPr>
          <p:spPr bwMode="auto">
            <a:xfrm>
              <a:off x="2054" y="3903"/>
              <a:ext cx="6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800">
                  <a:latin typeface="Arial" charset="0"/>
                  <a:cs typeface="Arial" charset="0"/>
                </a:rPr>
                <a:t>30°S</a:t>
              </a:r>
            </a:p>
          </p:txBody>
        </p:sp>
        <p:sp>
          <p:nvSpPr>
            <p:cNvPr id="78913" name="Text Box 1101"/>
            <p:cNvSpPr txBox="1">
              <a:spLocks noChangeArrowheads="1"/>
            </p:cNvSpPr>
            <p:nvPr/>
          </p:nvSpPr>
          <p:spPr bwMode="auto">
            <a:xfrm>
              <a:off x="4371" y="3946"/>
              <a:ext cx="9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Latitude</a:t>
              </a:r>
            </a:p>
          </p:txBody>
        </p:sp>
        <p:sp>
          <p:nvSpPr>
            <p:cNvPr id="78914" name="Line 1102"/>
            <p:cNvSpPr>
              <a:spLocks noChangeShapeType="1"/>
            </p:cNvSpPr>
            <p:nvPr/>
          </p:nvSpPr>
          <p:spPr bwMode="auto">
            <a:xfrm>
              <a:off x="843" y="3784"/>
              <a:ext cx="3" cy="324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78915" name="Group 1103"/>
            <p:cNvGrpSpPr>
              <a:grpSpLocks/>
            </p:cNvGrpSpPr>
            <p:nvPr/>
          </p:nvGrpSpPr>
          <p:grpSpPr bwMode="auto">
            <a:xfrm>
              <a:off x="2560" y="2222"/>
              <a:ext cx="256" cy="210"/>
              <a:chOff x="2698" y="1993"/>
              <a:chExt cx="180" cy="190"/>
            </a:xfrm>
          </p:grpSpPr>
          <p:sp>
            <p:nvSpPr>
              <p:cNvPr id="78927" name="Freeform 1104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928" name="Line 1105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8916" name="Group 1106"/>
            <p:cNvGrpSpPr>
              <a:grpSpLocks/>
            </p:cNvGrpSpPr>
            <p:nvPr/>
          </p:nvGrpSpPr>
          <p:grpSpPr bwMode="auto">
            <a:xfrm>
              <a:off x="978" y="1284"/>
              <a:ext cx="209" cy="275"/>
              <a:chOff x="1020" y="1185"/>
              <a:chExt cx="119" cy="228"/>
            </a:xfrm>
          </p:grpSpPr>
          <p:sp>
            <p:nvSpPr>
              <p:cNvPr id="78925" name="Freeform 1107"/>
              <p:cNvSpPr>
                <a:spLocks noChangeArrowheads="1"/>
              </p:cNvSpPr>
              <p:nvPr/>
            </p:nvSpPr>
            <p:spPr bwMode="auto">
              <a:xfrm>
                <a:off x="1020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926" name="Line 1108"/>
              <p:cNvSpPr>
                <a:spLocks noChangeShapeType="1"/>
              </p:cNvSpPr>
              <p:nvPr/>
            </p:nvSpPr>
            <p:spPr bwMode="auto">
              <a:xfrm flipV="1">
                <a:off x="1125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8917" name="Group 1109"/>
            <p:cNvGrpSpPr>
              <a:grpSpLocks/>
            </p:cNvGrpSpPr>
            <p:nvPr/>
          </p:nvGrpSpPr>
          <p:grpSpPr bwMode="auto">
            <a:xfrm>
              <a:off x="4432" y="1315"/>
              <a:ext cx="206" cy="244"/>
              <a:chOff x="4512" y="1185"/>
              <a:chExt cx="119" cy="228"/>
            </a:xfrm>
          </p:grpSpPr>
          <p:sp>
            <p:nvSpPr>
              <p:cNvPr id="78923" name="Freeform 1110"/>
              <p:cNvSpPr>
                <a:spLocks noChangeArrowheads="1"/>
              </p:cNvSpPr>
              <p:nvPr/>
            </p:nvSpPr>
            <p:spPr bwMode="auto">
              <a:xfrm>
                <a:off x="4512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924" name="Line 1111"/>
              <p:cNvSpPr>
                <a:spLocks noChangeShapeType="1"/>
              </p:cNvSpPr>
              <p:nvPr/>
            </p:nvSpPr>
            <p:spPr bwMode="auto">
              <a:xfrm flipV="1">
                <a:off x="4617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aphicFrame>
          <p:nvGraphicFramePr>
            <p:cNvPr id="78850" name="Object 2"/>
            <p:cNvGraphicFramePr>
              <a:graphicFrameLocks noChangeAspect="1"/>
            </p:cNvGraphicFramePr>
            <p:nvPr/>
          </p:nvGraphicFramePr>
          <p:xfrm>
            <a:off x="2144" y="2662"/>
            <a:ext cx="416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32" r:id="rId41" imgW="219960" imgH="169200" progId="">
                    <p:embed/>
                  </p:oleObj>
                </mc:Choice>
                <mc:Fallback>
                  <p:oleObj r:id="rId41" imgW="219960" imgH="169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4" y="2662"/>
                          <a:ext cx="416" cy="32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1" name="Object 3"/>
            <p:cNvGraphicFramePr>
              <a:graphicFrameLocks noChangeAspect="1"/>
            </p:cNvGraphicFramePr>
            <p:nvPr/>
          </p:nvGraphicFramePr>
          <p:xfrm>
            <a:off x="2789" y="2323"/>
            <a:ext cx="344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33" r:id="rId42" imgW="264960" imgH="201600" progId="">
                    <p:embed/>
                  </p:oleObj>
                </mc:Choice>
                <mc:Fallback>
                  <p:oleObj r:id="rId42" imgW="264960" imgH="201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2323"/>
                          <a:ext cx="344" cy="24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2" name="Object 4"/>
            <p:cNvGraphicFramePr>
              <a:graphicFrameLocks noChangeAspect="1"/>
            </p:cNvGraphicFramePr>
            <p:nvPr/>
          </p:nvGraphicFramePr>
          <p:xfrm>
            <a:off x="3203" y="3289"/>
            <a:ext cx="285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34" name="…quation" r:id="rId43" imgW="215640" imgH="215640" progId="Equation.3">
                    <p:embed/>
                  </p:oleObj>
                </mc:Choice>
                <mc:Fallback>
                  <p:oleObj name="…quation" r:id="rId43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" y="3289"/>
                          <a:ext cx="285" cy="246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8918" name="Group 1115"/>
            <p:cNvGrpSpPr>
              <a:grpSpLocks/>
            </p:cNvGrpSpPr>
            <p:nvPr/>
          </p:nvGrpSpPr>
          <p:grpSpPr bwMode="auto">
            <a:xfrm>
              <a:off x="2931" y="3131"/>
              <a:ext cx="256" cy="210"/>
              <a:chOff x="2698" y="1993"/>
              <a:chExt cx="180" cy="190"/>
            </a:xfrm>
          </p:grpSpPr>
          <p:sp>
            <p:nvSpPr>
              <p:cNvPr id="78921" name="Freeform 1116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922" name="Line 1117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8919" name="Text Box 1118"/>
            <p:cNvSpPr txBox="1">
              <a:spLocks noChangeArrowheads="1"/>
            </p:cNvSpPr>
            <p:nvPr/>
          </p:nvSpPr>
          <p:spPr bwMode="auto">
            <a:xfrm>
              <a:off x="3089" y="1955"/>
              <a:ext cx="92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Pycnocline</a:t>
              </a:r>
            </a:p>
          </p:txBody>
        </p:sp>
        <p:sp>
          <p:nvSpPr>
            <p:cNvPr id="78920" name="Text Box 1119"/>
            <p:cNvSpPr txBox="1">
              <a:spLocks noChangeArrowheads="1"/>
            </p:cNvSpPr>
            <p:nvPr/>
          </p:nvSpPr>
          <p:spPr bwMode="auto">
            <a:xfrm>
              <a:off x="926" y="3881"/>
              <a:ext cx="91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Depth</a:t>
              </a:r>
            </a:p>
          </p:txBody>
        </p:sp>
      </p:grpSp>
      <p:grpSp>
        <p:nvGrpSpPr>
          <p:cNvPr id="79097" name="Group 305"/>
          <p:cNvGrpSpPr>
            <a:grpSpLocks/>
          </p:cNvGrpSpPr>
          <p:nvPr/>
        </p:nvGrpSpPr>
        <p:grpSpPr bwMode="auto">
          <a:xfrm>
            <a:off x="755650" y="1917700"/>
            <a:ext cx="1152525" cy="719138"/>
            <a:chOff x="340" y="1162"/>
            <a:chExt cx="998" cy="590"/>
          </a:xfrm>
        </p:grpSpPr>
        <p:sp>
          <p:nvSpPr>
            <p:cNvPr id="78892" name="Line 303"/>
            <p:cNvSpPr>
              <a:spLocks noChangeShapeType="1"/>
            </p:cNvSpPr>
            <p:nvPr/>
          </p:nvSpPr>
          <p:spPr bwMode="auto">
            <a:xfrm flipV="1">
              <a:off x="340" y="1162"/>
              <a:ext cx="998" cy="54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78893" name="Line 304"/>
            <p:cNvSpPr>
              <a:spLocks noChangeShapeType="1"/>
            </p:cNvSpPr>
            <p:nvPr/>
          </p:nvSpPr>
          <p:spPr bwMode="auto">
            <a:xfrm flipH="1" flipV="1">
              <a:off x="476" y="1162"/>
              <a:ext cx="816" cy="59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826464" name="Oval 1120"/>
          <p:cNvSpPr>
            <a:spLocks noChangeArrowheads="1"/>
          </p:cNvSpPr>
          <p:nvPr/>
        </p:nvSpPr>
        <p:spPr bwMode="auto">
          <a:xfrm>
            <a:off x="2051050" y="4581525"/>
            <a:ext cx="3024188" cy="17287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4000"/>
              <a:t>+4,5 Sv </a:t>
            </a:r>
          </a:p>
        </p:txBody>
      </p:sp>
    </p:spTree>
    <p:extLst>
      <p:ext uri="{BB962C8B-B14F-4D97-AF65-F5344CB8AC3E}">
        <p14:creationId xmlns:p14="http://schemas.microsoft.com/office/powerpoint/2010/main" val="27515098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4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28" name="Picture 437" descr="arrosoi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5538"/>
            <a:ext cx="8636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929" name="Group 2"/>
          <p:cNvGrpSpPr>
            <a:grpSpLocks/>
          </p:cNvGrpSpPr>
          <p:nvPr/>
        </p:nvGrpSpPr>
        <p:grpSpPr bwMode="auto">
          <a:xfrm>
            <a:off x="827088" y="1798638"/>
            <a:ext cx="7561262" cy="4573587"/>
            <a:chOff x="2744" y="1162"/>
            <a:chExt cx="3198" cy="2635"/>
          </a:xfrm>
        </p:grpSpPr>
        <p:grpSp>
          <p:nvGrpSpPr>
            <p:cNvPr id="81057" name="Group 3"/>
            <p:cNvGrpSpPr>
              <a:grpSpLocks/>
            </p:cNvGrpSpPr>
            <p:nvPr/>
          </p:nvGrpSpPr>
          <p:grpSpPr bwMode="auto">
            <a:xfrm>
              <a:off x="3339" y="1671"/>
              <a:ext cx="79" cy="235"/>
              <a:chOff x="1454" y="1693"/>
              <a:chExt cx="119" cy="289"/>
            </a:xfrm>
          </p:grpSpPr>
          <p:graphicFrame>
            <p:nvGraphicFramePr>
              <p:cNvPr id="80927" name="Object 31"/>
              <p:cNvGraphicFramePr>
                <a:graphicFrameLocks noChangeAspect="1"/>
              </p:cNvGraphicFramePr>
              <p:nvPr/>
            </p:nvGraphicFramePr>
            <p:xfrm>
              <a:off x="1454" y="1693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231" r:id="rId5" imgW="273600" imgH="201600" progId="">
                      <p:embed/>
                    </p:oleObj>
                  </mc:Choice>
                  <mc:Fallback>
                    <p:oleObj r:id="rId5" imgW="27360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4" y="1693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1096" name="Text Box 5"/>
              <p:cNvSpPr txBox="1">
                <a:spLocks noChangeArrowheads="1"/>
              </p:cNvSpPr>
              <p:nvPr/>
            </p:nvSpPr>
            <p:spPr bwMode="auto">
              <a:xfrm>
                <a:off x="1454" y="1693"/>
                <a:ext cx="120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81058" name="Group 6"/>
            <p:cNvGrpSpPr>
              <a:grpSpLocks/>
            </p:cNvGrpSpPr>
            <p:nvPr/>
          </p:nvGrpSpPr>
          <p:grpSpPr bwMode="auto">
            <a:xfrm>
              <a:off x="5087" y="1671"/>
              <a:ext cx="90" cy="235"/>
              <a:chOff x="4086" y="1693"/>
              <a:chExt cx="135" cy="289"/>
            </a:xfrm>
          </p:grpSpPr>
          <p:graphicFrame>
            <p:nvGraphicFramePr>
              <p:cNvPr id="80926" name="Object 30"/>
              <p:cNvGraphicFramePr>
                <a:graphicFrameLocks noChangeAspect="1"/>
              </p:cNvGraphicFramePr>
              <p:nvPr/>
            </p:nvGraphicFramePr>
            <p:xfrm>
              <a:off x="4086" y="1693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232" r:id="rId7" imgW="299520" imgH="201600" progId="">
                      <p:embed/>
                    </p:oleObj>
                  </mc:Choice>
                  <mc:Fallback>
                    <p:oleObj r:id="rId7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6" y="1693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1095" name="Text Box 8"/>
              <p:cNvSpPr txBox="1">
                <a:spLocks noChangeArrowheads="1"/>
              </p:cNvSpPr>
              <p:nvPr/>
            </p:nvSpPr>
            <p:spPr bwMode="auto">
              <a:xfrm>
                <a:off x="4086" y="1693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81059" name="Group 9"/>
            <p:cNvGrpSpPr>
              <a:grpSpLocks/>
            </p:cNvGrpSpPr>
            <p:nvPr/>
          </p:nvGrpSpPr>
          <p:grpSpPr bwMode="auto">
            <a:xfrm>
              <a:off x="3334" y="2873"/>
              <a:ext cx="90" cy="236"/>
              <a:chOff x="1446" y="3167"/>
              <a:chExt cx="135" cy="289"/>
            </a:xfrm>
          </p:grpSpPr>
          <p:graphicFrame>
            <p:nvGraphicFramePr>
              <p:cNvPr id="80925" name="Object 29"/>
              <p:cNvGraphicFramePr>
                <a:graphicFrameLocks noChangeAspect="1"/>
              </p:cNvGraphicFramePr>
              <p:nvPr/>
            </p:nvGraphicFramePr>
            <p:xfrm>
              <a:off x="1446" y="3167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233" r:id="rId9" imgW="299520" imgH="201600" progId="">
                      <p:embed/>
                    </p:oleObj>
                  </mc:Choice>
                  <mc:Fallback>
                    <p:oleObj r:id="rId9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6" y="3167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1094" name="Text Box 11"/>
              <p:cNvSpPr txBox="1">
                <a:spLocks noChangeArrowheads="1"/>
              </p:cNvSpPr>
              <p:nvPr/>
            </p:nvSpPr>
            <p:spPr bwMode="auto">
              <a:xfrm>
                <a:off x="1446" y="3167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sp>
          <p:nvSpPr>
            <p:cNvPr id="81060" name="Rectangle 12"/>
            <p:cNvSpPr>
              <a:spLocks noChangeArrowheads="1"/>
            </p:cNvSpPr>
            <p:nvPr/>
          </p:nvSpPr>
          <p:spPr bwMode="auto">
            <a:xfrm>
              <a:off x="2960" y="1442"/>
              <a:ext cx="2622" cy="2110"/>
            </a:xfrm>
            <a:prstGeom prst="rect">
              <a:avLst/>
            </a:prstGeom>
            <a:solidFill>
              <a:srgbClr val="FFFFFF"/>
            </a:solidFill>
            <a:ln w="38227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061" name="Freeform 13"/>
            <p:cNvSpPr>
              <a:spLocks noChangeArrowheads="1"/>
            </p:cNvSpPr>
            <p:nvPr/>
          </p:nvSpPr>
          <p:spPr bwMode="auto">
            <a:xfrm>
              <a:off x="3227" y="1442"/>
              <a:ext cx="2323" cy="1561"/>
            </a:xfrm>
            <a:custGeom>
              <a:avLst/>
              <a:gdLst>
                <a:gd name="T0" fmla="*/ 1 w 3499"/>
                <a:gd name="T1" fmla="*/ 0 h 1913"/>
                <a:gd name="T2" fmla="*/ 6 w 3499"/>
                <a:gd name="T3" fmla="*/ 327 h 1913"/>
                <a:gd name="T4" fmla="*/ 34 w 3499"/>
                <a:gd name="T5" fmla="*/ 415 h 1913"/>
                <a:gd name="T6" fmla="*/ 76 w 3499"/>
                <a:gd name="T7" fmla="*/ 447 h 1913"/>
                <a:gd name="T8" fmla="*/ 127 w 3499"/>
                <a:gd name="T9" fmla="*/ 459 h 1913"/>
                <a:gd name="T10" fmla="*/ 199 w 3499"/>
                <a:gd name="T11" fmla="*/ 459 h 19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99"/>
                <a:gd name="T19" fmla="*/ 0 h 1913"/>
                <a:gd name="T20" fmla="*/ 3499 w 3499"/>
                <a:gd name="T21" fmla="*/ 1913 h 19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99" h="1913">
                  <a:moveTo>
                    <a:pt x="7" y="0"/>
                  </a:moveTo>
                  <a:cubicBezTo>
                    <a:pt x="3" y="536"/>
                    <a:pt x="0" y="1073"/>
                    <a:pt x="98" y="1360"/>
                  </a:cubicBezTo>
                  <a:cubicBezTo>
                    <a:pt x="196" y="1647"/>
                    <a:pt x="392" y="1640"/>
                    <a:pt x="596" y="1723"/>
                  </a:cubicBezTo>
                  <a:cubicBezTo>
                    <a:pt x="800" y="1806"/>
                    <a:pt x="1050" y="1829"/>
                    <a:pt x="1322" y="1859"/>
                  </a:cubicBezTo>
                  <a:cubicBezTo>
                    <a:pt x="1594" y="1889"/>
                    <a:pt x="1866" y="1897"/>
                    <a:pt x="2229" y="1905"/>
                  </a:cubicBezTo>
                  <a:cubicBezTo>
                    <a:pt x="2592" y="1913"/>
                    <a:pt x="3287" y="1905"/>
                    <a:pt x="3499" y="1905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062" name="AutoShape 14"/>
            <p:cNvSpPr>
              <a:spLocks noChangeArrowheads="1"/>
            </p:cNvSpPr>
            <p:nvPr/>
          </p:nvSpPr>
          <p:spPr bwMode="auto">
            <a:xfrm>
              <a:off x="3743" y="3329"/>
              <a:ext cx="452" cy="148"/>
            </a:xfrm>
            <a:prstGeom prst="rightArrow">
              <a:avLst>
                <a:gd name="adj1" fmla="val 50000"/>
                <a:gd name="adj2" fmla="val 76351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063" name="AutoShape 15"/>
            <p:cNvSpPr>
              <a:spLocks noChangeArrowheads="1"/>
            </p:cNvSpPr>
            <p:nvPr/>
          </p:nvSpPr>
          <p:spPr bwMode="auto">
            <a:xfrm flipH="1">
              <a:off x="3714" y="2988"/>
              <a:ext cx="391" cy="150"/>
            </a:xfrm>
            <a:prstGeom prst="rightArrow">
              <a:avLst>
                <a:gd name="adj1" fmla="val 50000"/>
                <a:gd name="adj2" fmla="val 65167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064" name="AutoShape 16"/>
            <p:cNvSpPr>
              <a:spLocks noChangeArrowheads="1"/>
            </p:cNvSpPr>
            <p:nvPr/>
          </p:nvSpPr>
          <p:spPr bwMode="auto">
            <a:xfrm flipV="1">
              <a:off x="5159" y="3069"/>
              <a:ext cx="271" cy="370"/>
            </a:xfrm>
            <a:prstGeom prst="curvedLeftArrow">
              <a:avLst>
                <a:gd name="adj1" fmla="val 26548"/>
                <a:gd name="adj2" fmla="val 54360"/>
                <a:gd name="adj3" fmla="val 66667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065" name="Text Box 17"/>
            <p:cNvSpPr txBox="1">
              <a:spLocks noChangeArrowheads="1"/>
            </p:cNvSpPr>
            <p:nvPr/>
          </p:nvSpPr>
          <p:spPr bwMode="auto">
            <a:xfrm>
              <a:off x="3035" y="3129"/>
              <a:ext cx="6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AABW</a:t>
              </a:r>
            </a:p>
          </p:txBody>
        </p:sp>
        <p:sp>
          <p:nvSpPr>
            <p:cNvPr id="81066" name="Freeform 18"/>
            <p:cNvSpPr>
              <a:spLocks noChangeArrowheads="1"/>
            </p:cNvSpPr>
            <p:nvPr/>
          </p:nvSpPr>
          <p:spPr bwMode="auto">
            <a:xfrm>
              <a:off x="3473" y="1442"/>
              <a:ext cx="1797" cy="591"/>
            </a:xfrm>
            <a:custGeom>
              <a:avLst/>
              <a:gdLst>
                <a:gd name="T0" fmla="*/ 152 w 2707"/>
                <a:gd name="T1" fmla="*/ 0 h 1058"/>
                <a:gd name="T2" fmla="*/ 149 w 2707"/>
                <a:gd name="T3" fmla="*/ 12 h 1058"/>
                <a:gd name="T4" fmla="*/ 126 w 2707"/>
                <a:gd name="T5" fmla="*/ 15 h 1058"/>
                <a:gd name="T6" fmla="*/ 31 w 2707"/>
                <a:gd name="T7" fmla="*/ 15 h 1058"/>
                <a:gd name="T8" fmla="*/ 0 w 2707"/>
                <a:gd name="T9" fmla="*/ 0 h 10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07"/>
                <a:gd name="T16" fmla="*/ 0 h 1058"/>
                <a:gd name="T17" fmla="*/ 2707 w 2707"/>
                <a:gd name="T18" fmla="*/ 1058 h 10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07" h="1058">
                  <a:moveTo>
                    <a:pt x="2676" y="0"/>
                  </a:moveTo>
                  <a:cubicBezTo>
                    <a:pt x="2691" y="264"/>
                    <a:pt x="2707" y="529"/>
                    <a:pt x="2631" y="680"/>
                  </a:cubicBezTo>
                  <a:cubicBezTo>
                    <a:pt x="2555" y="831"/>
                    <a:pt x="2570" y="869"/>
                    <a:pt x="2222" y="907"/>
                  </a:cubicBezTo>
                  <a:cubicBezTo>
                    <a:pt x="1874" y="945"/>
                    <a:pt x="914" y="1058"/>
                    <a:pt x="544" y="907"/>
                  </a:cubicBezTo>
                  <a:cubicBezTo>
                    <a:pt x="174" y="756"/>
                    <a:pt x="87" y="378"/>
                    <a:pt x="0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067" name="AutoShape 19"/>
            <p:cNvSpPr>
              <a:spLocks noChangeArrowheads="1"/>
            </p:cNvSpPr>
            <p:nvPr/>
          </p:nvSpPr>
          <p:spPr bwMode="auto">
            <a:xfrm flipH="1">
              <a:off x="3695" y="2249"/>
              <a:ext cx="391" cy="185"/>
            </a:xfrm>
            <a:prstGeom prst="rightArrow">
              <a:avLst>
                <a:gd name="adj1" fmla="val 50000"/>
                <a:gd name="adj2" fmla="val 52838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068" name="Text Box 20"/>
            <p:cNvSpPr txBox="1">
              <a:spLocks noChangeArrowheads="1"/>
            </p:cNvSpPr>
            <p:nvPr/>
          </p:nvSpPr>
          <p:spPr bwMode="auto">
            <a:xfrm>
              <a:off x="4979" y="2355"/>
              <a:ext cx="51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NADW</a:t>
              </a:r>
            </a:p>
          </p:txBody>
        </p:sp>
        <p:sp>
          <p:nvSpPr>
            <p:cNvPr id="81069" name="AutoShape 21"/>
            <p:cNvSpPr>
              <a:spLocks noChangeArrowheads="1"/>
            </p:cNvSpPr>
            <p:nvPr/>
          </p:nvSpPr>
          <p:spPr bwMode="auto">
            <a:xfrm flipH="1" flipV="1">
              <a:off x="3322" y="1478"/>
              <a:ext cx="241" cy="518"/>
            </a:xfrm>
            <a:prstGeom prst="curvedLeftArrow">
              <a:avLst>
                <a:gd name="adj1" fmla="val 41793"/>
                <a:gd name="adj2" fmla="val 85577"/>
                <a:gd name="adj3" fmla="val 66667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070" name="AutoShape 22"/>
            <p:cNvSpPr>
              <a:spLocks noChangeArrowheads="1"/>
            </p:cNvSpPr>
            <p:nvPr/>
          </p:nvSpPr>
          <p:spPr bwMode="auto">
            <a:xfrm>
              <a:off x="4196" y="1553"/>
              <a:ext cx="391" cy="185"/>
            </a:xfrm>
            <a:prstGeom prst="rightArrow">
              <a:avLst>
                <a:gd name="adj1" fmla="val 50000"/>
                <a:gd name="adj2" fmla="val 52838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071" name="AutoShape 23"/>
            <p:cNvSpPr>
              <a:spLocks noChangeArrowheads="1"/>
            </p:cNvSpPr>
            <p:nvPr/>
          </p:nvSpPr>
          <p:spPr bwMode="auto">
            <a:xfrm>
              <a:off x="5340" y="1590"/>
              <a:ext cx="151" cy="296"/>
            </a:xfrm>
            <a:prstGeom prst="downArrow">
              <a:avLst>
                <a:gd name="adj1" fmla="val 50000"/>
                <a:gd name="adj2" fmla="val 49007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072" name="AutoShape 24"/>
            <p:cNvSpPr>
              <a:spLocks noChangeArrowheads="1"/>
            </p:cNvSpPr>
            <p:nvPr/>
          </p:nvSpPr>
          <p:spPr bwMode="auto">
            <a:xfrm>
              <a:off x="3020" y="1737"/>
              <a:ext cx="151" cy="296"/>
            </a:xfrm>
            <a:prstGeom prst="downArrow">
              <a:avLst>
                <a:gd name="adj1" fmla="val 50000"/>
                <a:gd name="adj2" fmla="val 49007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073" name="Line 25"/>
            <p:cNvSpPr>
              <a:spLocks noChangeShapeType="1"/>
            </p:cNvSpPr>
            <p:nvPr/>
          </p:nvSpPr>
          <p:spPr bwMode="auto">
            <a:xfrm>
              <a:off x="5491" y="3551"/>
              <a:ext cx="271" cy="1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074" name="Line 26"/>
            <p:cNvSpPr>
              <a:spLocks noChangeShapeType="1"/>
            </p:cNvSpPr>
            <p:nvPr/>
          </p:nvSpPr>
          <p:spPr bwMode="auto">
            <a:xfrm>
              <a:off x="3773" y="1294"/>
              <a:ext cx="1" cy="236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075" name="Text Box 27"/>
            <p:cNvSpPr txBox="1">
              <a:spLocks noChangeArrowheads="1"/>
            </p:cNvSpPr>
            <p:nvPr/>
          </p:nvSpPr>
          <p:spPr bwMode="auto">
            <a:xfrm>
              <a:off x="3773" y="3586"/>
              <a:ext cx="45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800">
                  <a:latin typeface="Arial" charset="0"/>
                  <a:cs typeface="Arial" charset="0"/>
                </a:rPr>
                <a:t>30°S</a:t>
              </a:r>
            </a:p>
          </p:txBody>
        </p:sp>
        <p:sp>
          <p:nvSpPr>
            <p:cNvPr id="81076" name="Text Box 28"/>
            <p:cNvSpPr txBox="1">
              <a:spLocks noChangeArrowheads="1"/>
            </p:cNvSpPr>
            <p:nvPr/>
          </p:nvSpPr>
          <p:spPr bwMode="auto">
            <a:xfrm>
              <a:off x="5329" y="3625"/>
              <a:ext cx="613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Latitude</a:t>
              </a:r>
            </a:p>
          </p:txBody>
        </p:sp>
        <p:sp>
          <p:nvSpPr>
            <p:cNvPr id="81077" name="Line 29"/>
            <p:cNvSpPr>
              <a:spLocks noChangeShapeType="1"/>
            </p:cNvSpPr>
            <p:nvPr/>
          </p:nvSpPr>
          <p:spPr bwMode="auto">
            <a:xfrm>
              <a:off x="2960" y="3477"/>
              <a:ext cx="2" cy="296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81078" name="Group 30"/>
            <p:cNvGrpSpPr>
              <a:grpSpLocks/>
            </p:cNvGrpSpPr>
            <p:nvPr/>
          </p:nvGrpSpPr>
          <p:grpSpPr bwMode="auto">
            <a:xfrm>
              <a:off x="4113" y="1915"/>
              <a:ext cx="172" cy="192"/>
              <a:chOff x="2698" y="1993"/>
              <a:chExt cx="180" cy="190"/>
            </a:xfrm>
          </p:grpSpPr>
          <p:sp>
            <p:nvSpPr>
              <p:cNvPr id="81092" name="Freeform 31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1093" name="Line 32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1079" name="Group 33"/>
            <p:cNvGrpSpPr>
              <a:grpSpLocks/>
            </p:cNvGrpSpPr>
            <p:nvPr/>
          </p:nvGrpSpPr>
          <p:grpSpPr bwMode="auto">
            <a:xfrm>
              <a:off x="3051" y="1190"/>
              <a:ext cx="140" cy="252"/>
              <a:chOff x="1020" y="1185"/>
              <a:chExt cx="119" cy="228"/>
            </a:xfrm>
          </p:grpSpPr>
          <p:sp>
            <p:nvSpPr>
              <p:cNvPr id="81090" name="Freeform 34"/>
              <p:cNvSpPr>
                <a:spLocks noChangeArrowheads="1"/>
              </p:cNvSpPr>
              <p:nvPr/>
            </p:nvSpPr>
            <p:spPr bwMode="auto">
              <a:xfrm>
                <a:off x="1020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1091" name="Line 35"/>
              <p:cNvSpPr>
                <a:spLocks noChangeShapeType="1"/>
              </p:cNvSpPr>
              <p:nvPr/>
            </p:nvSpPr>
            <p:spPr bwMode="auto">
              <a:xfrm flipV="1">
                <a:off x="1125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1080" name="Group 36"/>
            <p:cNvGrpSpPr>
              <a:grpSpLocks/>
            </p:cNvGrpSpPr>
            <p:nvPr/>
          </p:nvGrpSpPr>
          <p:grpSpPr bwMode="auto">
            <a:xfrm>
              <a:off x="5370" y="1219"/>
              <a:ext cx="138" cy="223"/>
              <a:chOff x="4512" y="1185"/>
              <a:chExt cx="119" cy="228"/>
            </a:xfrm>
          </p:grpSpPr>
          <p:sp>
            <p:nvSpPr>
              <p:cNvPr id="81088" name="Freeform 37"/>
              <p:cNvSpPr>
                <a:spLocks noChangeArrowheads="1"/>
              </p:cNvSpPr>
              <p:nvPr/>
            </p:nvSpPr>
            <p:spPr bwMode="auto">
              <a:xfrm>
                <a:off x="4512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1089" name="Line 38"/>
              <p:cNvSpPr>
                <a:spLocks noChangeShapeType="1"/>
              </p:cNvSpPr>
              <p:nvPr/>
            </p:nvSpPr>
            <p:spPr bwMode="auto">
              <a:xfrm flipV="1">
                <a:off x="4617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1081" name="Group 39"/>
            <p:cNvGrpSpPr>
              <a:grpSpLocks/>
            </p:cNvGrpSpPr>
            <p:nvPr/>
          </p:nvGrpSpPr>
          <p:grpSpPr bwMode="auto">
            <a:xfrm>
              <a:off x="2744" y="1190"/>
              <a:ext cx="290" cy="326"/>
              <a:chOff x="740" y="1121"/>
              <a:chExt cx="244" cy="332"/>
            </a:xfrm>
          </p:grpSpPr>
          <p:graphicFrame>
            <p:nvGraphicFramePr>
              <p:cNvPr id="80924" name="Object 28"/>
              <p:cNvGraphicFramePr>
                <a:graphicFrameLocks noChangeAspect="1"/>
              </p:cNvGraphicFramePr>
              <p:nvPr/>
            </p:nvGraphicFramePr>
            <p:xfrm>
              <a:off x="771" y="1121"/>
              <a:ext cx="182" cy="3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234" name="Equation" r:id="rId10" imgW="203040" imgH="228600" progId="Equation.3">
                      <p:embed/>
                    </p:oleObj>
                  </mc:Choice>
                  <mc:Fallback>
                    <p:oleObj name="Equation" r:id="rId10" imgW="2030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1" y="1121"/>
                            <a:ext cx="182" cy="3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1087" name="Text Box 41"/>
              <p:cNvSpPr txBox="1">
                <a:spLocks noChangeArrowheads="1"/>
              </p:cNvSpPr>
              <p:nvPr/>
            </p:nvSpPr>
            <p:spPr bwMode="auto">
              <a:xfrm>
                <a:off x="740" y="1140"/>
                <a:ext cx="244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aphicFrame>
          <p:nvGraphicFramePr>
            <p:cNvPr id="80920" name="Object 24"/>
            <p:cNvGraphicFramePr>
              <a:graphicFrameLocks noChangeAspect="1"/>
            </p:cNvGraphicFramePr>
            <p:nvPr/>
          </p:nvGraphicFramePr>
          <p:xfrm>
            <a:off x="5576" y="1162"/>
            <a:ext cx="222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35" name="Equation" r:id="rId12" imgW="228600" imgH="228600" progId="Equation.3">
                    <p:embed/>
                  </p:oleObj>
                </mc:Choice>
                <mc:Fallback>
                  <p:oleObj name="Equation" r:id="rId12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6" y="1162"/>
                          <a:ext cx="222" cy="33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21" name="Object 25"/>
            <p:cNvGraphicFramePr>
              <a:graphicFrameLocks noChangeAspect="1"/>
            </p:cNvGraphicFramePr>
            <p:nvPr/>
          </p:nvGraphicFramePr>
          <p:xfrm>
            <a:off x="3834" y="2451"/>
            <a:ext cx="279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36" r:id="rId14" imgW="219960" imgH="169200" progId="">
                    <p:embed/>
                  </p:oleObj>
                </mc:Choice>
                <mc:Fallback>
                  <p:oleObj r:id="rId14" imgW="219960" imgH="169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4" y="2451"/>
                          <a:ext cx="279" cy="293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22" name="Object 26"/>
            <p:cNvGraphicFramePr>
              <a:graphicFrameLocks noChangeAspect="1"/>
            </p:cNvGraphicFramePr>
            <p:nvPr/>
          </p:nvGraphicFramePr>
          <p:xfrm>
            <a:off x="4277" y="1997"/>
            <a:ext cx="231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37" r:id="rId16" imgW="264960" imgH="201600" progId="">
                    <p:embed/>
                  </p:oleObj>
                </mc:Choice>
                <mc:Fallback>
                  <p:oleObj r:id="rId16" imgW="264960" imgH="201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7" y="1997"/>
                          <a:ext cx="231" cy="224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23" name="Object 27"/>
            <p:cNvGraphicFramePr>
              <a:graphicFrameLocks noChangeAspect="1"/>
            </p:cNvGraphicFramePr>
            <p:nvPr/>
          </p:nvGraphicFramePr>
          <p:xfrm>
            <a:off x="4545" y="3024"/>
            <a:ext cx="191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38" name="Equation" r:id="rId18" imgW="215640" imgH="215640" progId="Equation.3">
                    <p:embed/>
                  </p:oleObj>
                </mc:Choice>
                <mc:Fallback>
                  <p:oleObj name="Equation" r:id="rId18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5" y="3024"/>
                          <a:ext cx="191" cy="22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1082" name="Group 46"/>
            <p:cNvGrpSpPr>
              <a:grpSpLocks/>
            </p:cNvGrpSpPr>
            <p:nvPr/>
          </p:nvGrpSpPr>
          <p:grpSpPr bwMode="auto">
            <a:xfrm>
              <a:off x="4362" y="2880"/>
              <a:ext cx="172" cy="192"/>
              <a:chOff x="2698" y="1993"/>
              <a:chExt cx="180" cy="190"/>
            </a:xfrm>
          </p:grpSpPr>
          <p:sp>
            <p:nvSpPr>
              <p:cNvPr id="81085" name="Freeform 47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1086" name="Line 48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1083" name="Text Box 49"/>
            <p:cNvSpPr txBox="1">
              <a:spLocks noChangeArrowheads="1"/>
            </p:cNvSpPr>
            <p:nvPr/>
          </p:nvSpPr>
          <p:spPr bwMode="auto">
            <a:xfrm>
              <a:off x="4468" y="1804"/>
              <a:ext cx="6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Pycnocline</a:t>
              </a:r>
            </a:p>
          </p:txBody>
        </p:sp>
        <p:sp>
          <p:nvSpPr>
            <p:cNvPr id="81084" name="Text Box 50"/>
            <p:cNvSpPr txBox="1">
              <a:spLocks noChangeArrowheads="1"/>
            </p:cNvSpPr>
            <p:nvPr/>
          </p:nvSpPr>
          <p:spPr bwMode="auto">
            <a:xfrm>
              <a:off x="3016" y="3566"/>
              <a:ext cx="613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Depth</a:t>
              </a:r>
            </a:p>
          </p:txBody>
        </p:sp>
      </p:grpSp>
      <p:sp>
        <p:nvSpPr>
          <p:cNvPr id="80930" name="Text Box 55"/>
          <p:cNvSpPr txBox="1">
            <a:spLocks noChangeArrowheads="1"/>
          </p:cNvSpPr>
          <p:nvPr/>
        </p:nvSpPr>
        <p:spPr bwMode="auto">
          <a:xfrm>
            <a:off x="9058275" y="7305675"/>
            <a:ext cx="625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endParaRPr lang="en-GB"/>
          </a:p>
        </p:txBody>
      </p:sp>
      <p:grpSp>
        <p:nvGrpSpPr>
          <p:cNvPr id="19" name="Group 334"/>
          <p:cNvGrpSpPr>
            <a:grpSpLocks/>
          </p:cNvGrpSpPr>
          <p:nvPr/>
        </p:nvGrpSpPr>
        <p:grpSpPr bwMode="auto">
          <a:xfrm>
            <a:off x="827088" y="1700213"/>
            <a:ext cx="7561262" cy="4672012"/>
            <a:chOff x="521" y="1071"/>
            <a:chExt cx="4763" cy="2943"/>
          </a:xfrm>
        </p:grpSpPr>
        <p:sp>
          <p:nvSpPr>
            <p:cNvPr id="80978" name="Rectangle 335"/>
            <p:cNvSpPr>
              <a:spLocks noChangeArrowheads="1"/>
            </p:cNvSpPr>
            <p:nvPr/>
          </p:nvSpPr>
          <p:spPr bwMode="auto">
            <a:xfrm>
              <a:off x="4150" y="1071"/>
              <a:ext cx="590" cy="36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80979" name="Group 336"/>
            <p:cNvGrpSpPr>
              <a:grpSpLocks/>
            </p:cNvGrpSpPr>
            <p:nvPr/>
          </p:nvGrpSpPr>
          <p:grpSpPr bwMode="auto">
            <a:xfrm>
              <a:off x="1407" y="1690"/>
              <a:ext cx="118" cy="256"/>
              <a:chOff x="1454" y="1693"/>
              <a:chExt cx="119" cy="289"/>
            </a:xfrm>
          </p:grpSpPr>
          <p:graphicFrame>
            <p:nvGraphicFramePr>
              <p:cNvPr id="80913" name="Object 17"/>
              <p:cNvGraphicFramePr>
                <a:graphicFrameLocks noChangeAspect="1"/>
              </p:cNvGraphicFramePr>
              <p:nvPr/>
            </p:nvGraphicFramePr>
            <p:xfrm>
              <a:off x="1454" y="1693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239" r:id="rId20" imgW="273600" imgH="201600" progId="">
                      <p:embed/>
                    </p:oleObj>
                  </mc:Choice>
                  <mc:Fallback>
                    <p:oleObj r:id="rId20" imgW="27360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4" y="1693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1018" name="Text Box 338"/>
              <p:cNvSpPr txBox="1">
                <a:spLocks noChangeArrowheads="1"/>
              </p:cNvSpPr>
              <p:nvPr/>
            </p:nvSpPr>
            <p:spPr bwMode="auto">
              <a:xfrm>
                <a:off x="1454" y="1693"/>
                <a:ext cx="120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80980" name="Group 339"/>
            <p:cNvGrpSpPr>
              <a:grpSpLocks/>
            </p:cNvGrpSpPr>
            <p:nvPr/>
          </p:nvGrpSpPr>
          <p:grpSpPr bwMode="auto">
            <a:xfrm>
              <a:off x="4011" y="1690"/>
              <a:ext cx="134" cy="256"/>
              <a:chOff x="4086" y="1693"/>
              <a:chExt cx="135" cy="289"/>
            </a:xfrm>
          </p:grpSpPr>
          <p:graphicFrame>
            <p:nvGraphicFramePr>
              <p:cNvPr id="80912" name="Object 16"/>
              <p:cNvGraphicFramePr>
                <a:graphicFrameLocks noChangeAspect="1"/>
              </p:cNvGraphicFramePr>
              <p:nvPr/>
            </p:nvGraphicFramePr>
            <p:xfrm>
              <a:off x="4086" y="1693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240" r:id="rId21" imgW="299520" imgH="201600" progId="">
                      <p:embed/>
                    </p:oleObj>
                  </mc:Choice>
                  <mc:Fallback>
                    <p:oleObj r:id="rId21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6" y="1693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1017" name="Text Box 341"/>
              <p:cNvSpPr txBox="1">
                <a:spLocks noChangeArrowheads="1"/>
              </p:cNvSpPr>
              <p:nvPr/>
            </p:nvSpPr>
            <p:spPr bwMode="auto">
              <a:xfrm>
                <a:off x="4086" y="1693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80981" name="Group 342"/>
            <p:cNvGrpSpPr>
              <a:grpSpLocks/>
            </p:cNvGrpSpPr>
            <p:nvPr/>
          </p:nvGrpSpPr>
          <p:grpSpPr bwMode="auto">
            <a:xfrm>
              <a:off x="1400" y="3004"/>
              <a:ext cx="134" cy="258"/>
              <a:chOff x="1446" y="3167"/>
              <a:chExt cx="135" cy="289"/>
            </a:xfrm>
          </p:grpSpPr>
          <p:graphicFrame>
            <p:nvGraphicFramePr>
              <p:cNvPr id="80911" name="Object 15"/>
              <p:cNvGraphicFramePr>
                <a:graphicFrameLocks noChangeAspect="1"/>
              </p:cNvGraphicFramePr>
              <p:nvPr/>
            </p:nvGraphicFramePr>
            <p:xfrm>
              <a:off x="1446" y="3167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241" r:id="rId22" imgW="299520" imgH="201600" progId="">
                      <p:embed/>
                    </p:oleObj>
                  </mc:Choice>
                  <mc:Fallback>
                    <p:oleObj r:id="rId22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6" y="3167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1016" name="Text Box 344"/>
              <p:cNvSpPr txBox="1">
                <a:spLocks noChangeArrowheads="1"/>
              </p:cNvSpPr>
              <p:nvPr/>
            </p:nvSpPr>
            <p:spPr bwMode="auto">
              <a:xfrm>
                <a:off x="1446" y="3167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sp>
          <p:nvSpPr>
            <p:cNvPr id="80982" name="Rectangle 345"/>
            <p:cNvSpPr>
              <a:spLocks noChangeArrowheads="1"/>
            </p:cNvSpPr>
            <p:nvPr/>
          </p:nvSpPr>
          <p:spPr bwMode="auto">
            <a:xfrm>
              <a:off x="843" y="1439"/>
              <a:ext cx="3905" cy="2307"/>
            </a:xfrm>
            <a:prstGeom prst="rect">
              <a:avLst/>
            </a:prstGeom>
            <a:solidFill>
              <a:srgbClr val="FFFFFF"/>
            </a:solidFill>
            <a:ln w="38227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83" name="Freeform 346"/>
            <p:cNvSpPr>
              <a:spLocks noChangeArrowheads="1"/>
            </p:cNvSpPr>
            <p:nvPr/>
          </p:nvSpPr>
          <p:spPr bwMode="auto">
            <a:xfrm>
              <a:off x="1240" y="1439"/>
              <a:ext cx="3460" cy="1707"/>
            </a:xfrm>
            <a:custGeom>
              <a:avLst/>
              <a:gdLst>
                <a:gd name="T0" fmla="*/ 7 w 3499"/>
                <a:gd name="T1" fmla="*/ 0 h 1913"/>
                <a:gd name="T2" fmla="*/ 91 w 3499"/>
                <a:gd name="T3" fmla="*/ 612 h 1913"/>
                <a:gd name="T4" fmla="*/ 552 w 3499"/>
                <a:gd name="T5" fmla="*/ 775 h 1913"/>
                <a:gd name="T6" fmla="*/ 1222 w 3499"/>
                <a:gd name="T7" fmla="*/ 838 h 1913"/>
                <a:gd name="T8" fmla="*/ 2061 w 3499"/>
                <a:gd name="T9" fmla="*/ 858 h 1913"/>
                <a:gd name="T10" fmla="*/ 3235 w 3499"/>
                <a:gd name="T11" fmla="*/ 858 h 19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99"/>
                <a:gd name="T19" fmla="*/ 0 h 1913"/>
                <a:gd name="T20" fmla="*/ 3499 w 3499"/>
                <a:gd name="T21" fmla="*/ 1913 h 19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99" h="1913">
                  <a:moveTo>
                    <a:pt x="7" y="0"/>
                  </a:moveTo>
                  <a:cubicBezTo>
                    <a:pt x="3" y="536"/>
                    <a:pt x="0" y="1073"/>
                    <a:pt x="98" y="1360"/>
                  </a:cubicBezTo>
                  <a:cubicBezTo>
                    <a:pt x="196" y="1647"/>
                    <a:pt x="392" y="1640"/>
                    <a:pt x="596" y="1723"/>
                  </a:cubicBezTo>
                  <a:cubicBezTo>
                    <a:pt x="800" y="1806"/>
                    <a:pt x="1050" y="1829"/>
                    <a:pt x="1322" y="1859"/>
                  </a:cubicBezTo>
                  <a:cubicBezTo>
                    <a:pt x="1594" y="1889"/>
                    <a:pt x="1866" y="1897"/>
                    <a:pt x="2229" y="1905"/>
                  </a:cubicBezTo>
                  <a:cubicBezTo>
                    <a:pt x="2592" y="1913"/>
                    <a:pt x="3287" y="1905"/>
                    <a:pt x="3499" y="1905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84" name="AutoShape 347"/>
            <p:cNvSpPr>
              <a:spLocks noChangeArrowheads="1"/>
            </p:cNvSpPr>
            <p:nvPr/>
          </p:nvSpPr>
          <p:spPr bwMode="auto">
            <a:xfrm>
              <a:off x="2009" y="3502"/>
              <a:ext cx="673" cy="162"/>
            </a:xfrm>
            <a:prstGeom prst="rightArrow">
              <a:avLst>
                <a:gd name="adj1" fmla="val 50000"/>
                <a:gd name="adj2" fmla="val 103858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85" name="AutoShape 348"/>
            <p:cNvSpPr>
              <a:spLocks noChangeArrowheads="1"/>
            </p:cNvSpPr>
            <p:nvPr/>
          </p:nvSpPr>
          <p:spPr bwMode="auto">
            <a:xfrm flipH="1">
              <a:off x="1966" y="3129"/>
              <a:ext cx="582" cy="164"/>
            </a:xfrm>
            <a:prstGeom prst="rightArrow">
              <a:avLst>
                <a:gd name="adj1" fmla="val 50000"/>
                <a:gd name="adj2" fmla="val 88720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86" name="AutoShape 349"/>
            <p:cNvSpPr>
              <a:spLocks noChangeArrowheads="1"/>
            </p:cNvSpPr>
            <p:nvPr/>
          </p:nvSpPr>
          <p:spPr bwMode="auto">
            <a:xfrm flipV="1">
              <a:off x="4118" y="3218"/>
              <a:ext cx="403" cy="405"/>
            </a:xfrm>
            <a:prstGeom prst="curvedLeftArrow">
              <a:avLst>
                <a:gd name="adj1" fmla="val 19541"/>
                <a:gd name="adj2" fmla="val 40012"/>
                <a:gd name="adj3" fmla="val 66667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87" name="Text Box 350"/>
            <p:cNvSpPr txBox="1">
              <a:spLocks noChangeArrowheads="1"/>
            </p:cNvSpPr>
            <p:nvPr/>
          </p:nvSpPr>
          <p:spPr bwMode="auto">
            <a:xfrm>
              <a:off x="954" y="3284"/>
              <a:ext cx="91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AABW</a:t>
              </a:r>
            </a:p>
          </p:txBody>
        </p:sp>
        <p:sp>
          <p:nvSpPr>
            <p:cNvPr id="80988" name="Freeform 351"/>
            <p:cNvSpPr>
              <a:spLocks noChangeArrowheads="1"/>
            </p:cNvSpPr>
            <p:nvPr/>
          </p:nvSpPr>
          <p:spPr bwMode="auto">
            <a:xfrm>
              <a:off x="1607" y="1439"/>
              <a:ext cx="2676" cy="646"/>
            </a:xfrm>
            <a:custGeom>
              <a:avLst/>
              <a:gdLst>
                <a:gd name="T0" fmla="*/ 2468 w 2707"/>
                <a:gd name="T1" fmla="*/ 0 h 1058"/>
                <a:gd name="T2" fmla="*/ 2428 w 2707"/>
                <a:gd name="T3" fmla="*/ 21 h 1058"/>
                <a:gd name="T4" fmla="*/ 2050 w 2707"/>
                <a:gd name="T5" fmla="*/ 29 h 1058"/>
                <a:gd name="T6" fmla="*/ 502 w 2707"/>
                <a:gd name="T7" fmla="*/ 29 h 1058"/>
                <a:gd name="T8" fmla="*/ 0 w 2707"/>
                <a:gd name="T9" fmla="*/ 0 h 10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07"/>
                <a:gd name="T16" fmla="*/ 0 h 1058"/>
                <a:gd name="T17" fmla="*/ 2707 w 2707"/>
                <a:gd name="T18" fmla="*/ 1058 h 10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07" h="1058">
                  <a:moveTo>
                    <a:pt x="2676" y="0"/>
                  </a:moveTo>
                  <a:cubicBezTo>
                    <a:pt x="2691" y="264"/>
                    <a:pt x="2707" y="529"/>
                    <a:pt x="2631" y="680"/>
                  </a:cubicBezTo>
                  <a:cubicBezTo>
                    <a:pt x="2555" y="831"/>
                    <a:pt x="2570" y="869"/>
                    <a:pt x="2222" y="907"/>
                  </a:cubicBezTo>
                  <a:cubicBezTo>
                    <a:pt x="1874" y="945"/>
                    <a:pt x="914" y="1058"/>
                    <a:pt x="544" y="907"/>
                  </a:cubicBezTo>
                  <a:cubicBezTo>
                    <a:pt x="174" y="756"/>
                    <a:pt x="87" y="378"/>
                    <a:pt x="0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89" name="AutoShape 352"/>
            <p:cNvSpPr>
              <a:spLocks noChangeArrowheads="1"/>
            </p:cNvSpPr>
            <p:nvPr/>
          </p:nvSpPr>
          <p:spPr bwMode="auto">
            <a:xfrm flipH="1">
              <a:off x="1937" y="2321"/>
              <a:ext cx="583" cy="203"/>
            </a:xfrm>
            <a:prstGeom prst="rightArrow">
              <a:avLst>
                <a:gd name="adj1" fmla="val 50000"/>
                <a:gd name="adj2" fmla="val 71798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90" name="Text Box 353"/>
            <p:cNvSpPr txBox="1">
              <a:spLocks noChangeArrowheads="1"/>
            </p:cNvSpPr>
            <p:nvPr/>
          </p:nvSpPr>
          <p:spPr bwMode="auto">
            <a:xfrm>
              <a:off x="3850" y="2437"/>
              <a:ext cx="7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NADW</a:t>
              </a:r>
            </a:p>
          </p:txBody>
        </p:sp>
        <p:sp>
          <p:nvSpPr>
            <p:cNvPr id="80991" name="AutoShape 354"/>
            <p:cNvSpPr>
              <a:spLocks noChangeArrowheads="1"/>
            </p:cNvSpPr>
            <p:nvPr/>
          </p:nvSpPr>
          <p:spPr bwMode="auto">
            <a:xfrm flipH="1" flipV="1">
              <a:off x="1382" y="1479"/>
              <a:ext cx="359" cy="566"/>
            </a:xfrm>
            <a:prstGeom prst="curvedLeftArrow">
              <a:avLst>
                <a:gd name="adj1" fmla="val 30656"/>
                <a:gd name="adj2" fmla="val 62772"/>
                <a:gd name="adj3" fmla="val 66667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92" name="AutoShape 355"/>
            <p:cNvSpPr>
              <a:spLocks noChangeArrowheads="1"/>
            </p:cNvSpPr>
            <p:nvPr/>
          </p:nvSpPr>
          <p:spPr bwMode="auto">
            <a:xfrm>
              <a:off x="2684" y="1561"/>
              <a:ext cx="582" cy="202"/>
            </a:xfrm>
            <a:prstGeom prst="rightArrow">
              <a:avLst>
                <a:gd name="adj1" fmla="val 50000"/>
                <a:gd name="adj2" fmla="val 72030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93" name="AutoShape 356"/>
            <p:cNvSpPr>
              <a:spLocks noChangeArrowheads="1"/>
            </p:cNvSpPr>
            <p:nvPr/>
          </p:nvSpPr>
          <p:spPr bwMode="auto">
            <a:xfrm>
              <a:off x="4387" y="1601"/>
              <a:ext cx="126" cy="324"/>
            </a:xfrm>
            <a:prstGeom prst="downArrow">
              <a:avLst>
                <a:gd name="adj1" fmla="val 50000"/>
                <a:gd name="adj2" fmla="val 64286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94" name="AutoShape 357"/>
            <p:cNvSpPr>
              <a:spLocks noChangeArrowheads="1"/>
            </p:cNvSpPr>
            <p:nvPr/>
          </p:nvSpPr>
          <p:spPr bwMode="auto">
            <a:xfrm>
              <a:off x="932" y="1762"/>
              <a:ext cx="225" cy="323"/>
            </a:xfrm>
            <a:prstGeom prst="downArrow">
              <a:avLst>
                <a:gd name="adj1" fmla="val 50000"/>
                <a:gd name="adj2" fmla="val 35889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95" name="Line 358"/>
            <p:cNvSpPr>
              <a:spLocks noChangeShapeType="1"/>
            </p:cNvSpPr>
            <p:nvPr/>
          </p:nvSpPr>
          <p:spPr bwMode="auto">
            <a:xfrm>
              <a:off x="4612" y="3745"/>
              <a:ext cx="404" cy="1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996" name="Line 359"/>
            <p:cNvSpPr>
              <a:spLocks noChangeShapeType="1"/>
            </p:cNvSpPr>
            <p:nvPr/>
          </p:nvSpPr>
          <p:spPr bwMode="auto">
            <a:xfrm>
              <a:off x="2054" y="1277"/>
              <a:ext cx="1" cy="258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997" name="Text Box 360"/>
            <p:cNvSpPr txBox="1">
              <a:spLocks noChangeArrowheads="1"/>
            </p:cNvSpPr>
            <p:nvPr/>
          </p:nvSpPr>
          <p:spPr bwMode="auto">
            <a:xfrm>
              <a:off x="2054" y="3783"/>
              <a:ext cx="6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800">
                  <a:latin typeface="Arial" charset="0"/>
                  <a:cs typeface="Arial" charset="0"/>
                </a:rPr>
                <a:t>30°S</a:t>
              </a:r>
            </a:p>
          </p:txBody>
        </p:sp>
        <p:sp>
          <p:nvSpPr>
            <p:cNvPr id="80998" name="Text Box 361"/>
            <p:cNvSpPr txBox="1">
              <a:spLocks noChangeArrowheads="1"/>
            </p:cNvSpPr>
            <p:nvPr/>
          </p:nvSpPr>
          <p:spPr bwMode="auto">
            <a:xfrm>
              <a:off x="4371" y="3826"/>
              <a:ext cx="9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Latitude</a:t>
              </a:r>
            </a:p>
          </p:txBody>
        </p:sp>
        <p:sp>
          <p:nvSpPr>
            <p:cNvPr id="80999" name="Line 362"/>
            <p:cNvSpPr>
              <a:spLocks noChangeShapeType="1"/>
            </p:cNvSpPr>
            <p:nvPr/>
          </p:nvSpPr>
          <p:spPr bwMode="auto">
            <a:xfrm>
              <a:off x="843" y="3664"/>
              <a:ext cx="3" cy="324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81000" name="Group 363"/>
            <p:cNvGrpSpPr>
              <a:grpSpLocks/>
            </p:cNvGrpSpPr>
            <p:nvPr/>
          </p:nvGrpSpPr>
          <p:grpSpPr bwMode="auto">
            <a:xfrm>
              <a:off x="2560" y="1956"/>
              <a:ext cx="256" cy="210"/>
              <a:chOff x="2698" y="1993"/>
              <a:chExt cx="180" cy="190"/>
            </a:xfrm>
          </p:grpSpPr>
          <p:sp>
            <p:nvSpPr>
              <p:cNvPr id="81014" name="Freeform 364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1015" name="Line 365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1001" name="Group 366"/>
            <p:cNvGrpSpPr>
              <a:grpSpLocks/>
            </p:cNvGrpSpPr>
            <p:nvPr/>
          </p:nvGrpSpPr>
          <p:grpSpPr bwMode="auto">
            <a:xfrm>
              <a:off x="978" y="1164"/>
              <a:ext cx="209" cy="275"/>
              <a:chOff x="1020" y="1185"/>
              <a:chExt cx="119" cy="228"/>
            </a:xfrm>
          </p:grpSpPr>
          <p:sp>
            <p:nvSpPr>
              <p:cNvPr id="81012" name="Freeform 367"/>
              <p:cNvSpPr>
                <a:spLocks noChangeArrowheads="1"/>
              </p:cNvSpPr>
              <p:nvPr/>
            </p:nvSpPr>
            <p:spPr bwMode="auto">
              <a:xfrm>
                <a:off x="1020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1013" name="Line 368"/>
              <p:cNvSpPr>
                <a:spLocks noChangeShapeType="1"/>
              </p:cNvSpPr>
              <p:nvPr/>
            </p:nvSpPr>
            <p:spPr bwMode="auto">
              <a:xfrm flipV="1">
                <a:off x="1125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1002" name="Group 369"/>
            <p:cNvGrpSpPr>
              <a:grpSpLocks/>
            </p:cNvGrpSpPr>
            <p:nvPr/>
          </p:nvGrpSpPr>
          <p:grpSpPr bwMode="auto">
            <a:xfrm>
              <a:off x="4432" y="1253"/>
              <a:ext cx="126" cy="186"/>
              <a:chOff x="4512" y="1185"/>
              <a:chExt cx="119" cy="228"/>
            </a:xfrm>
          </p:grpSpPr>
          <p:sp>
            <p:nvSpPr>
              <p:cNvPr id="81010" name="Freeform 370"/>
              <p:cNvSpPr>
                <a:spLocks noChangeArrowheads="1"/>
              </p:cNvSpPr>
              <p:nvPr/>
            </p:nvSpPr>
            <p:spPr bwMode="auto">
              <a:xfrm>
                <a:off x="4512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1011" name="Line 371"/>
              <p:cNvSpPr>
                <a:spLocks noChangeShapeType="1"/>
              </p:cNvSpPr>
              <p:nvPr/>
            </p:nvSpPr>
            <p:spPr bwMode="auto">
              <a:xfrm flipV="1">
                <a:off x="4617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1003" name="Group 372"/>
            <p:cNvGrpSpPr>
              <a:grpSpLocks/>
            </p:cNvGrpSpPr>
            <p:nvPr/>
          </p:nvGrpSpPr>
          <p:grpSpPr bwMode="auto">
            <a:xfrm>
              <a:off x="521" y="1164"/>
              <a:ext cx="432" cy="356"/>
              <a:chOff x="740" y="1121"/>
              <a:chExt cx="244" cy="332"/>
            </a:xfrm>
          </p:grpSpPr>
          <p:graphicFrame>
            <p:nvGraphicFramePr>
              <p:cNvPr id="80910" name="Object 14"/>
              <p:cNvGraphicFramePr>
                <a:graphicFrameLocks noChangeAspect="1"/>
              </p:cNvGraphicFramePr>
              <p:nvPr/>
            </p:nvGraphicFramePr>
            <p:xfrm>
              <a:off x="771" y="1121"/>
              <a:ext cx="182" cy="3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242" name="Equation" r:id="rId23" imgW="203040" imgH="228600" progId="Equation.3">
                      <p:embed/>
                    </p:oleObj>
                  </mc:Choice>
                  <mc:Fallback>
                    <p:oleObj name="Equation" r:id="rId23" imgW="2030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1" y="1121"/>
                            <a:ext cx="182" cy="3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1009" name="Text Box 374"/>
              <p:cNvSpPr txBox="1">
                <a:spLocks noChangeArrowheads="1"/>
              </p:cNvSpPr>
              <p:nvPr/>
            </p:nvSpPr>
            <p:spPr bwMode="auto">
              <a:xfrm>
                <a:off x="740" y="1140"/>
                <a:ext cx="244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aphicFrame>
          <p:nvGraphicFramePr>
            <p:cNvPr id="80906" name="Object 10"/>
            <p:cNvGraphicFramePr>
              <a:graphicFrameLocks noChangeAspect="1"/>
            </p:cNvGraphicFramePr>
            <p:nvPr/>
          </p:nvGraphicFramePr>
          <p:xfrm>
            <a:off x="4739" y="1133"/>
            <a:ext cx="331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43" name="Equation" r:id="rId24" imgW="228600" imgH="228600" progId="Equation.3">
                    <p:embed/>
                  </p:oleObj>
                </mc:Choice>
                <mc:Fallback>
                  <p:oleObj name="Equation" r:id="rId24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9" y="1133"/>
                          <a:ext cx="331" cy="36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07" name="Object 11"/>
            <p:cNvGraphicFramePr>
              <a:graphicFrameLocks noChangeAspect="1"/>
            </p:cNvGraphicFramePr>
            <p:nvPr/>
          </p:nvGraphicFramePr>
          <p:xfrm>
            <a:off x="2144" y="2542"/>
            <a:ext cx="416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44" r:id="rId25" imgW="219960" imgH="169200" progId="">
                    <p:embed/>
                  </p:oleObj>
                </mc:Choice>
                <mc:Fallback>
                  <p:oleObj r:id="rId25" imgW="219960" imgH="169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4" y="2542"/>
                          <a:ext cx="416" cy="32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08" name="Object 12"/>
            <p:cNvGraphicFramePr>
              <a:graphicFrameLocks noChangeAspect="1"/>
            </p:cNvGraphicFramePr>
            <p:nvPr/>
          </p:nvGraphicFramePr>
          <p:xfrm>
            <a:off x="2804" y="2046"/>
            <a:ext cx="344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45" r:id="rId26" imgW="264960" imgH="201600" progId="">
                    <p:embed/>
                  </p:oleObj>
                </mc:Choice>
                <mc:Fallback>
                  <p:oleObj r:id="rId26" imgW="264960" imgH="201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4" y="2046"/>
                          <a:ext cx="344" cy="24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09" name="Object 13"/>
            <p:cNvGraphicFramePr>
              <a:graphicFrameLocks noChangeAspect="1"/>
            </p:cNvGraphicFramePr>
            <p:nvPr/>
          </p:nvGraphicFramePr>
          <p:xfrm>
            <a:off x="3203" y="3169"/>
            <a:ext cx="285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46" name="Equation" r:id="rId27" imgW="215640" imgH="215640" progId="Equation.3">
                    <p:embed/>
                  </p:oleObj>
                </mc:Choice>
                <mc:Fallback>
                  <p:oleObj name="Equation" r:id="rId27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" y="3169"/>
                          <a:ext cx="285" cy="246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1004" name="Group 379"/>
            <p:cNvGrpSpPr>
              <a:grpSpLocks/>
            </p:cNvGrpSpPr>
            <p:nvPr/>
          </p:nvGrpSpPr>
          <p:grpSpPr bwMode="auto">
            <a:xfrm>
              <a:off x="2931" y="3011"/>
              <a:ext cx="256" cy="210"/>
              <a:chOff x="2698" y="1993"/>
              <a:chExt cx="180" cy="190"/>
            </a:xfrm>
          </p:grpSpPr>
          <p:sp>
            <p:nvSpPr>
              <p:cNvPr id="81007" name="Freeform 380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1008" name="Line 381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1005" name="Text Box 382"/>
            <p:cNvSpPr txBox="1">
              <a:spLocks noChangeArrowheads="1"/>
            </p:cNvSpPr>
            <p:nvPr/>
          </p:nvSpPr>
          <p:spPr bwMode="auto">
            <a:xfrm>
              <a:off x="3089" y="1835"/>
              <a:ext cx="92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Pycnocline</a:t>
              </a:r>
            </a:p>
          </p:txBody>
        </p:sp>
        <p:sp>
          <p:nvSpPr>
            <p:cNvPr id="81006" name="Text Box 383"/>
            <p:cNvSpPr txBox="1">
              <a:spLocks noChangeArrowheads="1"/>
            </p:cNvSpPr>
            <p:nvPr/>
          </p:nvSpPr>
          <p:spPr bwMode="auto">
            <a:xfrm>
              <a:off x="926" y="3761"/>
              <a:ext cx="91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Depth</a:t>
              </a:r>
            </a:p>
          </p:txBody>
        </p:sp>
      </p:grpSp>
      <p:grpSp>
        <p:nvGrpSpPr>
          <p:cNvPr id="28" name="Group 384"/>
          <p:cNvGrpSpPr>
            <a:grpSpLocks/>
          </p:cNvGrpSpPr>
          <p:nvPr/>
        </p:nvGrpSpPr>
        <p:grpSpPr bwMode="auto">
          <a:xfrm>
            <a:off x="827088" y="1700213"/>
            <a:ext cx="7561262" cy="4672012"/>
            <a:chOff x="521" y="1071"/>
            <a:chExt cx="4763" cy="2943"/>
          </a:xfrm>
        </p:grpSpPr>
        <p:sp>
          <p:nvSpPr>
            <p:cNvPr id="80937" name="Rectangle 385"/>
            <p:cNvSpPr>
              <a:spLocks noChangeArrowheads="1"/>
            </p:cNvSpPr>
            <p:nvPr/>
          </p:nvSpPr>
          <p:spPr bwMode="auto">
            <a:xfrm>
              <a:off x="4150" y="1071"/>
              <a:ext cx="590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80938" name="Group 386"/>
            <p:cNvGrpSpPr>
              <a:grpSpLocks/>
            </p:cNvGrpSpPr>
            <p:nvPr/>
          </p:nvGrpSpPr>
          <p:grpSpPr bwMode="auto">
            <a:xfrm>
              <a:off x="1407" y="1690"/>
              <a:ext cx="118" cy="256"/>
              <a:chOff x="1454" y="1693"/>
              <a:chExt cx="119" cy="289"/>
            </a:xfrm>
          </p:grpSpPr>
          <p:graphicFrame>
            <p:nvGraphicFramePr>
              <p:cNvPr id="80905" name="Object 9"/>
              <p:cNvGraphicFramePr>
                <a:graphicFrameLocks noChangeAspect="1"/>
              </p:cNvGraphicFramePr>
              <p:nvPr/>
            </p:nvGraphicFramePr>
            <p:xfrm>
              <a:off x="1454" y="1693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247" r:id="rId28" imgW="273600" imgH="201600" progId="">
                      <p:embed/>
                    </p:oleObj>
                  </mc:Choice>
                  <mc:Fallback>
                    <p:oleObj r:id="rId28" imgW="27360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4" y="1693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0977" name="Text Box 388"/>
              <p:cNvSpPr txBox="1">
                <a:spLocks noChangeArrowheads="1"/>
              </p:cNvSpPr>
              <p:nvPr/>
            </p:nvSpPr>
            <p:spPr bwMode="auto">
              <a:xfrm>
                <a:off x="1454" y="1693"/>
                <a:ext cx="120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80939" name="Group 389"/>
            <p:cNvGrpSpPr>
              <a:grpSpLocks/>
            </p:cNvGrpSpPr>
            <p:nvPr/>
          </p:nvGrpSpPr>
          <p:grpSpPr bwMode="auto">
            <a:xfrm>
              <a:off x="4011" y="1690"/>
              <a:ext cx="134" cy="256"/>
              <a:chOff x="4086" y="1693"/>
              <a:chExt cx="135" cy="289"/>
            </a:xfrm>
          </p:grpSpPr>
          <p:graphicFrame>
            <p:nvGraphicFramePr>
              <p:cNvPr id="80904" name="Object 8"/>
              <p:cNvGraphicFramePr>
                <a:graphicFrameLocks noChangeAspect="1"/>
              </p:cNvGraphicFramePr>
              <p:nvPr/>
            </p:nvGraphicFramePr>
            <p:xfrm>
              <a:off x="4086" y="1693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248" r:id="rId29" imgW="299520" imgH="201600" progId="">
                      <p:embed/>
                    </p:oleObj>
                  </mc:Choice>
                  <mc:Fallback>
                    <p:oleObj r:id="rId29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6" y="1693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0976" name="Text Box 391"/>
              <p:cNvSpPr txBox="1">
                <a:spLocks noChangeArrowheads="1"/>
              </p:cNvSpPr>
              <p:nvPr/>
            </p:nvSpPr>
            <p:spPr bwMode="auto">
              <a:xfrm>
                <a:off x="4086" y="1693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80940" name="Group 392"/>
            <p:cNvGrpSpPr>
              <a:grpSpLocks/>
            </p:cNvGrpSpPr>
            <p:nvPr/>
          </p:nvGrpSpPr>
          <p:grpSpPr bwMode="auto">
            <a:xfrm>
              <a:off x="1400" y="3004"/>
              <a:ext cx="134" cy="258"/>
              <a:chOff x="1446" y="3167"/>
              <a:chExt cx="135" cy="289"/>
            </a:xfrm>
          </p:grpSpPr>
          <p:graphicFrame>
            <p:nvGraphicFramePr>
              <p:cNvPr id="80903" name="Object 7"/>
              <p:cNvGraphicFramePr>
                <a:graphicFrameLocks noChangeAspect="1"/>
              </p:cNvGraphicFramePr>
              <p:nvPr/>
            </p:nvGraphicFramePr>
            <p:xfrm>
              <a:off x="1446" y="3167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249" r:id="rId30" imgW="299520" imgH="201600" progId="">
                      <p:embed/>
                    </p:oleObj>
                  </mc:Choice>
                  <mc:Fallback>
                    <p:oleObj r:id="rId30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6" y="3167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0975" name="Text Box 394"/>
              <p:cNvSpPr txBox="1">
                <a:spLocks noChangeArrowheads="1"/>
              </p:cNvSpPr>
              <p:nvPr/>
            </p:nvSpPr>
            <p:spPr bwMode="auto">
              <a:xfrm>
                <a:off x="1446" y="3167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sp>
          <p:nvSpPr>
            <p:cNvPr id="80941" name="Rectangle 395"/>
            <p:cNvSpPr>
              <a:spLocks noChangeArrowheads="1"/>
            </p:cNvSpPr>
            <p:nvPr/>
          </p:nvSpPr>
          <p:spPr bwMode="auto">
            <a:xfrm>
              <a:off x="843" y="1439"/>
              <a:ext cx="3905" cy="2307"/>
            </a:xfrm>
            <a:prstGeom prst="rect">
              <a:avLst/>
            </a:prstGeom>
            <a:solidFill>
              <a:srgbClr val="FFFFFF"/>
            </a:solidFill>
            <a:ln w="38227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42" name="Freeform 396"/>
            <p:cNvSpPr>
              <a:spLocks noChangeArrowheads="1"/>
            </p:cNvSpPr>
            <p:nvPr/>
          </p:nvSpPr>
          <p:spPr bwMode="auto">
            <a:xfrm>
              <a:off x="1240" y="1439"/>
              <a:ext cx="3460" cy="1707"/>
            </a:xfrm>
            <a:custGeom>
              <a:avLst/>
              <a:gdLst>
                <a:gd name="T0" fmla="*/ 7 w 3499"/>
                <a:gd name="T1" fmla="*/ 0 h 1913"/>
                <a:gd name="T2" fmla="*/ 91 w 3499"/>
                <a:gd name="T3" fmla="*/ 612 h 1913"/>
                <a:gd name="T4" fmla="*/ 552 w 3499"/>
                <a:gd name="T5" fmla="*/ 775 h 1913"/>
                <a:gd name="T6" fmla="*/ 1222 w 3499"/>
                <a:gd name="T7" fmla="*/ 838 h 1913"/>
                <a:gd name="T8" fmla="*/ 2061 w 3499"/>
                <a:gd name="T9" fmla="*/ 858 h 1913"/>
                <a:gd name="T10" fmla="*/ 3235 w 3499"/>
                <a:gd name="T11" fmla="*/ 858 h 19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99"/>
                <a:gd name="T19" fmla="*/ 0 h 1913"/>
                <a:gd name="T20" fmla="*/ 3499 w 3499"/>
                <a:gd name="T21" fmla="*/ 1913 h 19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99" h="1913">
                  <a:moveTo>
                    <a:pt x="7" y="0"/>
                  </a:moveTo>
                  <a:cubicBezTo>
                    <a:pt x="3" y="536"/>
                    <a:pt x="0" y="1073"/>
                    <a:pt x="98" y="1360"/>
                  </a:cubicBezTo>
                  <a:cubicBezTo>
                    <a:pt x="196" y="1647"/>
                    <a:pt x="392" y="1640"/>
                    <a:pt x="596" y="1723"/>
                  </a:cubicBezTo>
                  <a:cubicBezTo>
                    <a:pt x="800" y="1806"/>
                    <a:pt x="1050" y="1829"/>
                    <a:pt x="1322" y="1859"/>
                  </a:cubicBezTo>
                  <a:cubicBezTo>
                    <a:pt x="1594" y="1889"/>
                    <a:pt x="1866" y="1897"/>
                    <a:pt x="2229" y="1905"/>
                  </a:cubicBezTo>
                  <a:cubicBezTo>
                    <a:pt x="2592" y="1913"/>
                    <a:pt x="3287" y="1905"/>
                    <a:pt x="3499" y="1905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43" name="AutoShape 397"/>
            <p:cNvSpPr>
              <a:spLocks noChangeArrowheads="1"/>
            </p:cNvSpPr>
            <p:nvPr/>
          </p:nvSpPr>
          <p:spPr bwMode="auto">
            <a:xfrm>
              <a:off x="2009" y="3502"/>
              <a:ext cx="673" cy="162"/>
            </a:xfrm>
            <a:prstGeom prst="rightArrow">
              <a:avLst>
                <a:gd name="adj1" fmla="val 50000"/>
                <a:gd name="adj2" fmla="val 103858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44" name="AutoShape 398"/>
            <p:cNvSpPr>
              <a:spLocks noChangeArrowheads="1"/>
            </p:cNvSpPr>
            <p:nvPr/>
          </p:nvSpPr>
          <p:spPr bwMode="auto">
            <a:xfrm flipH="1">
              <a:off x="1966" y="3129"/>
              <a:ext cx="582" cy="164"/>
            </a:xfrm>
            <a:prstGeom prst="rightArrow">
              <a:avLst>
                <a:gd name="adj1" fmla="val 50000"/>
                <a:gd name="adj2" fmla="val 88720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45" name="AutoShape 399"/>
            <p:cNvSpPr>
              <a:spLocks noChangeArrowheads="1"/>
            </p:cNvSpPr>
            <p:nvPr/>
          </p:nvSpPr>
          <p:spPr bwMode="auto">
            <a:xfrm flipV="1">
              <a:off x="4118" y="3218"/>
              <a:ext cx="403" cy="405"/>
            </a:xfrm>
            <a:prstGeom prst="curvedLeftArrow">
              <a:avLst>
                <a:gd name="adj1" fmla="val 19541"/>
                <a:gd name="adj2" fmla="val 40012"/>
                <a:gd name="adj3" fmla="val 66667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46" name="Text Box 400"/>
            <p:cNvSpPr txBox="1">
              <a:spLocks noChangeArrowheads="1"/>
            </p:cNvSpPr>
            <p:nvPr/>
          </p:nvSpPr>
          <p:spPr bwMode="auto">
            <a:xfrm>
              <a:off x="954" y="3284"/>
              <a:ext cx="91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AABW</a:t>
              </a:r>
            </a:p>
          </p:txBody>
        </p:sp>
        <p:sp>
          <p:nvSpPr>
            <p:cNvPr id="80947" name="Freeform 401"/>
            <p:cNvSpPr>
              <a:spLocks noChangeArrowheads="1"/>
            </p:cNvSpPr>
            <p:nvPr/>
          </p:nvSpPr>
          <p:spPr bwMode="auto">
            <a:xfrm>
              <a:off x="1607" y="1439"/>
              <a:ext cx="2676" cy="646"/>
            </a:xfrm>
            <a:custGeom>
              <a:avLst/>
              <a:gdLst>
                <a:gd name="T0" fmla="*/ 2468 w 2707"/>
                <a:gd name="T1" fmla="*/ 0 h 1058"/>
                <a:gd name="T2" fmla="*/ 2428 w 2707"/>
                <a:gd name="T3" fmla="*/ 21 h 1058"/>
                <a:gd name="T4" fmla="*/ 2050 w 2707"/>
                <a:gd name="T5" fmla="*/ 29 h 1058"/>
                <a:gd name="T6" fmla="*/ 502 w 2707"/>
                <a:gd name="T7" fmla="*/ 29 h 1058"/>
                <a:gd name="T8" fmla="*/ 0 w 2707"/>
                <a:gd name="T9" fmla="*/ 0 h 10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07"/>
                <a:gd name="T16" fmla="*/ 0 h 1058"/>
                <a:gd name="T17" fmla="*/ 2707 w 2707"/>
                <a:gd name="T18" fmla="*/ 1058 h 10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07" h="1058">
                  <a:moveTo>
                    <a:pt x="2676" y="0"/>
                  </a:moveTo>
                  <a:cubicBezTo>
                    <a:pt x="2691" y="264"/>
                    <a:pt x="2707" y="529"/>
                    <a:pt x="2631" y="680"/>
                  </a:cubicBezTo>
                  <a:cubicBezTo>
                    <a:pt x="2555" y="831"/>
                    <a:pt x="2570" y="869"/>
                    <a:pt x="2222" y="907"/>
                  </a:cubicBezTo>
                  <a:cubicBezTo>
                    <a:pt x="1874" y="945"/>
                    <a:pt x="914" y="1058"/>
                    <a:pt x="544" y="907"/>
                  </a:cubicBezTo>
                  <a:cubicBezTo>
                    <a:pt x="174" y="756"/>
                    <a:pt x="87" y="378"/>
                    <a:pt x="0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48" name="AutoShape 402"/>
            <p:cNvSpPr>
              <a:spLocks noChangeArrowheads="1"/>
            </p:cNvSpPr>
            <p:nvPr/>
          </p:nvSpPr>
          <p:spPr bwMode="auto">
            <a:xfrm flipH="1">
              <a:off x="1937" y="2387"/>
              <a:ext cx="583" cy="137"/>
            </a:xfrm>
            <a:prstGeom prst="rightArrow">
              <a:avLst>
                <a:gd name="adj1" fmla="val 50000"/>
                <a:gd name="adj2" fmla="val 106387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49" name="Text Box 403"/>
            <p:cNvSpPr txBox="1">
              <a:spLocks noChangeArrowheads="1"/>
            </p:cNvSpPr>
            <p:nvPr/>
          </p:nvSpPr>
          <p:spPr bwMode="auto">
            <a:xfrm>
              <a:off x="3850" y="2437"/>
              <a:ext cx="7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NADW</a:t>
              </a:r>
            </a:p>
          </p:txBody>
        </p:sp>
        <p:sp>
          <p:nvSpPr>
            <p:cNvPr id="80950" name="AutoShape 404"/>
            <p:cNvSpPr>
              <a:spLocks noChangeArrowheads="1"/>
            </p:cNvSpPr>
            <p:nvPr/>
          </p:nvSpPr>
          <p:spPr bwMode="auto">
            <a:xfrm flipH="1" flipV="1">
              <a:off x="1382" y="1479"/>
              <a:ext cx="228" cy="566"/>
            </a:xfrm>
            <a:prstGeom prst="curvedLeftArrow">
              <a:avLst>
                <a:gd name="adj1" fmla="val 48270"/>
                <a:gd name="adj2" fmla="val 98839"/>
                <a:gd name="adj3" fmla="val 66667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51" name="AutoShape 405"/>
            <p:cNvSpPr>
              <a:spLocks noChangeArrowheads="1"/>
            </p:cNvSpPr>
            <p:nvPr/>
          </p:nvSpPr>
          <p:spPr bwMode="auto">
            <a:xfrm>
              <a:off x="2684" y="1616"/>
              <a:ext cx="582" cy="147"/>
            </a:xfrm>
            <a:prstGeom prst="rightArrow">
              <a:avLst>
                <a:gd name="adj1" fmla="val 50000"/>
                <a:gd name="adj2" fmla="val 98980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52" name="AutoShape 406"/>
            <p:cNvSpPr>
              <a:spLocks noChangeArrowheads="1"/>
            </p:cNvSpPr>
            <p:nvPr/>
          </p:nvSpPr>
          <p:spPr bwMode="auto">
            <a:xfrm>
              <a:off x="4387" y="1601"/>
              <a:ext cx="126" cy="324"/>
            </a:xfrm>
            <a:prstGeom prst="downArrow">
              <a:avLst>
                <a:gd name="adj1" fmla="val 50000"/>
                <a:gd name="adj2" fmla="val 64286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53" name="AutoShape 407"/>
            <p:cNvSpPr>
              <a:spLocks noChangeArrowheads="1"/>
            </p:cNvSpPr>
            <p:nvPr/>
          </p:nvSpPr>
          <p:spPr bwMode="auto">
            <a:xfrm>
              <a:off x="932" y="1762"/>
              <a:ext cx="225" cy="323"/>
            </a:xfrm>
            <a:prstGeom prst="downArrow">
              <a:avLst>
                <a:gd name="adj1" fmla="val 50000"/>
                <a:gd name="adj2" fmla="val 35889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54" name="Line 408"/>
            <p:cNvSpPr>
              <a:spLocks noChangeShapeType="1"/>
            </p:cNvSpPr>
            <p:nvPr/>
          </p:nvSpPr>
          <p:spPr bwMode="auto">
            <a:xfrm>
              <a:off x="4612" y="3745"/>
              <a:ext cx="404" cy="1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955" name="Line 409"/>
            <p:cNvSpPr>
              <a:spLocks noChangeShapeType="1"/>
            </p:cNvSpPr>
            <p:nvPr/>
          </p:nvSpPr>
          <p:spPr bwMode="auto">
            <a:xfrm>
              <a:off x="2054" y="1277"/>
              <a:ext cx="1" cy="258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956" name="Text Box 410"/>
            <p:cNvSpPr txBox="1">
              <a:spLocks noChangeArrowheads="1"/>
            </p:cNvSpPr>
            <p:nvPr/>
          </p:nvSpPr>
          <p:spPr bwMode="auto">
            <a:xfrm>
              <a:off x="2054" y="3783"/>
              <a:ext cx="6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800">
                  <a:latin typeface="Arial" charset="0"/>
                  <a:cs typeface="Arial" charset="0"/>
                </a:rPr>
                <a:t>30°S</a:t>
              </a:r>
            </a:p>
          </p:txBody>
        </p:sp>
        <p:sp>
          <p:nvSpPr>
            <p:cNvPr id="80957" name="Text Box 411"/>
            <p:cNvSpPr txBox="1">
              <a:spLocks noChangeArrowheads="1"/>
            </p:cNvSpPr>
            <p:nvPr/>
          </p:nvSpPr>
          <p:spPr bwMode="auto">
            <a:xfrm>
              <a:off x="4371" y="3826"/>
              <a:ext cx="9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Latitude</a:t>
              </a:r>
            </a:p>
          </p:txBody>
        </p:sp>
        <p:sp>
          <p:nvSpPr>
            <p:cNvPr id="80958" name="Line 412"/>
            <p:cNvSpPr>
              <a:spLocks noChangeShapeType="1"/>
            </p:cNvSpPr>
            <p:nvPr/>
          </p:nvSpPr>
          <p:spPr bwMode="auto">
            <a:xfrm>
              <a:off x="843" y="3664"/>
              <a:ext cx="3" cy="324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80959" name="Group 413"/>
            <p:cNvGrpSpPr>
              <a:grpSpLocks/>
            </p:cNvGrpSpPr>
            <p:nvPr/>
          </p:nvGrpSpPr>
          <p:grpSpPr bwMode="auto">
            <a:xfrm>
              <a:off x="2560" y="1956"/>
              <a:ext cx="256" cy="210"/>
              <a:chOff x="2698" y="1993"/>
              <a:chExt cx="180" cy="190"/>
            </a:xfrm>
          </p:grpSpPr>
          <p:sp>
            <p:nvSpPr>
              <p:cNvPr id="80973" name="Freeform 414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0974" name="Line 415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0960" name="Group 416"/>
            <p:cNvGrpSpPr>
              <a:grpSpLocks/>
            </p:cNvGrpSpPr>
            <p:nvPr/>
          </p:nvGrpSpPr>
          <p:grpSpPr bwMode="auto">
            <a:xfrm>
              <a:off x="978" y="1164"/>
              <a:ext cx="209" cy="275"/>
              <a:chOff x="1020" y="1185"/>
              <a:chExt cx="119" cy="228"/>
            </a:xfrm>
          </p:grpSpPr>
          <p:sp>
            <p:nvSpPr>
              <p:cNvPr id="80971" name="Freeform 417"/>
              <p:cNvSpPr>
                <a:spLocks noChangeArrowheads="1"/>
              </p:cNvSpPr>
              <p:nvPr/>
            </p:nvSpPr>
            <p:spPr bwMode="auto">
              <a:xfrm>
                <a:off x="1020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0972" name="Line 418"/>
              <p:cNvSpPr>
                <a:spLocks noChangeShapeType="1"/>
              </p:cNvSpPr>
              <p:nvPr/>
            </p:nvSpPr>
            <p:spPr bwMode="auto">
              <a:xfrm flipV="1">
                <a:off x="1125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0961" name="Group 419"/>
            <p:cNvGrpSpPr>
              <a:grpSpLocks/>
            </p:cNvGrpSpPr>
            <p:nvPr/>
          </p:nvGrpSpPr>
          <p:grpSpPr bwMode="auto">
            <a:xfrm>
              <a:off x="4429" y="1250"/>
              <a:ext cx="127" cy="188"/>
              <a:chOff x="4512" y="1184"/>
              <a:chExt cx="120" cy="231"/>
            </a:xfrm>
          </p:grpSpPr>
          <p:sp>
            <p:nvSpPr>
              <p:cNvPr id="80969" name="Freeform 420"/>
              <p:cNvSpPr>
                <a:spLocks noChangeArrowheads="1"/>
              </p:cNvSpPr>
              <p:nvPr/>
            </p:nvSpPr>
            <p:spPr bwMode="auto">
              <a:xfrm>
                <a:off x="4512" y="1233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0970" name="Line 421"/>
              <p:cNvSpPr>
                <a:spLocks noChangeShapeType="1"/>
              </p:cNvSpPr>
              <p:nvPr/>
            </p:nvSpPr>
            <p:spPr bwMode="auto">
              <a:xfrm flipV="1">
                <a:off x="4617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0962" name="Group 422"/>
            <p:cNvGrpSpPr>
              <a:grpSpLocks/>
            </p:cNvGrpSpPr>
            <p:nvPr/>
          </p:nvGrpSpPr>
          <p:grpSpPr bwMode="auto">
            <a:xfrm>
              <a:off x="521" y="1164"/>
              <a:ext cx="432" cy="356"/>
              <a:chOff x="740" y="1121"/>
              <a:chExt cx="244" cy="332"/>
            </a:xfrm>
          </p:grpSpPr>
          <p:graphicFrame>
            <p:nvGraphicFramePr>
              <p:cNvPr id="80902" name="Object 6"/>
              <p:cNvGraphicFramePr>
                <a:graphicFrameLocks noChangeAspect="1"/>
              </p:cNvGraphicFramePr>
              <p:nvPr/>
            </p:nvGraphicFramePr>
            <p:xfrm>
              <a:off x="771" y="1121"/>
              <a:ext cx="182" cy="3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250" name="Equation" r:id="rId31" imgW="203040" imgH="228600" progId="Equation.3">
                      <p:embed/>
                    </p:oleObj>
                  </mc:Choice>
                  <mc:Fallback>
                    <p:oleObj name="Equation" r:id="rId31" imgW="2030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1" y="1121"/>
                            <a:ext cx="182" cy="3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0968" name="Text Box 424"/>
              <p:cNvSpPr txBox="1">
                <a:spLocks noChangeArrowheads="1"/>
              </p:cNvSpPr>
              <p:nvPr/>
            </p:nvSpPr>
            <p:spPr bwMode="auto">
              <a:xfrm>
                <a:off x="740" y="1140"/>
                <a:ext cx="244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aphicFrame>
          <p:nvGraphicFramePr>
            <p:cNvPr id="80898" name="Object 2"/>
            <p:cNvGraphicFramePr>
              <a:graphicFrameLocks noChangeAspect="1"/>
            </p:cNvGraphicFramePr>
            <p:nvPr/>
          </p:nvGraphicFramePr>
          <p:xfrm>
            <a:off x="4739" y="1133"/>
            <a:ext cx="331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51" name="Equation" r:id="rId32" imgW="228600" imgH="228600" progId="Equation.3">
                    <p:embed/>
                  </p:oleObj>
                </mc:Choice>
                <mc:Fallback>
                  <p:oleObj name="Equation" r:id="rId32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9" y="1133"/>
                          <a:ext cx="331" cy="36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899" name="Object 3"/>
            <p:cNvGraphicFramePr>
              <a:graphicFrameLocks noChangeAspect="1"/>
            </p:cNvGraphicFramePr>
            <p:nvPr/>
          </p:nvGraphicFramePr>
          <p:xfrm>
            <a:off x="2144" y="2542"/>
            <a:ext cx="416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52" r:id="rId33" imgW="219960" imgH="169200" progId="">
                    <p:embed/>
                  </p:oleObj>
                </mc:Choice>
                <mc:Fallback>
                  <p:oleObj r:id="rId33" imgW="219960" imgH="169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4" y="2542"/>
                          <a:ext cx="416" cy="32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00" name="Object 4"/>
            <p:cNvGraphicFramePr>
              <a:graphicFrameLocks noChangeAspect="1"/>
            </p:cNvGraphicFramePr>
            <p:nvPr/>
          </p:nvGraphicFramePr>
          <p:xfrm>
            <a:off x="2804" y="2046"/>
            <a:ext cx="344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53" r:id="rId34" imgW="264960" imgH="201600" progId="">
                    <p:embed/>
                  </p:oleObj>
                </mc:Choice>
                <mc:Fallback>
                  <p:oleObj r:id="rId34" imgW="264960" imgH="201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4" y="2046"/>
                          <a:ext cx="344" cy="24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01" name="Object 5"/>
            <p:cNvGraphicFramePr>
              <a:graphicFrameLocks noChangeAspect="1"/>
            </p:cNvGraphicFramePr>
            <p:nvPr/>
          </p:nvGraphicFramePr>
          <p:xfrm>
            <a:off x="3203" y="3169"/>
            <a:ext cx="285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54" name="…quation" r:id="rId35" imgW="215640" imgH="215640" progId="Equation.3">
                    <p:embed/>
                  </p:oleObj>
                </mc:Choice>
                <mc:Fallback>
                  <p:oleObj name="…quation" r:id="rId35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" y="3169"/>
                          <a:ext cx="285" cy="246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0963" name="Group 429"/>
            <p:cNvGrpSpPr>
              <a:grpSpLocks/>
            </p:cNvGrpSpPr>
            <p:nvPr/>
          </p:nvGrpSpPr>
          <p:grpSpPr bwMode="auto">
            <a:xfrm>
              <a:off x="2931" y="3011"/>
              <a:ext cx="256" cy="210"/>
              <a:chOff x="2698" y="1993"/>
              <a:chExt cx="180" cy="190"/>
            </a:xfrm>
          </p:grpSpPr>
          <p:sp>
            <p:nvSpPr>
              <p:cNvPr id="80966" name="Freeform 430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0967" name="Line 431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0964" name="Text Box 432"/>
            <p:cNvSpPr txBox="1">
              <a:spLocks noChangeArrowheads="1"/>
            </p:cNvSpPr>
            <p:nvPr/>
          </p:nvSpPr>
          <p:spPr bwMode="auto">
            <a:xfrm>
              <a:off x="3089" y="1835"/>
              <a:ext cx="92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Pycnocline</a:t>
              </a:r>
            </a:p>
          </p:txBody>
        </p:sp>
        <p:sp>
          <p:nvSpPr>
            <p:cNvPr id="80965" name="Text Box 433"/>
            <p:cNvSpPr txBox="1">
              <a:spLocks noChangeArrowheads="1"/>
            </p:cNvSpPr>
            <p:nvPr/>
          </p:nvSpPr>
          <p:spPr bwMode="auto">
            <a:xfrm>
              <a:off x="926" y="3761"/>
              <a:ext cx="91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Depth</a:t>
              </a:r>
            </a:p>
          </p:txBody>
        </p:sp>
      </p:grpSp>
      <p:sp>
        <p:nvSpPr>
          <p:cNvPr id="829724" name="Line 284"/>
          <p:cNvSpPr>
            <a:spLocks noChangeShapeType="1"/>
          </p:cNvSpPr>
          <p:nvPr/>
        </p:nvSpPr>
        <p:spPr bwMode="auto">
          <a:xfrm>
            <a:off x="1835150" y="2420938"/>
            <a:ext cx="5184775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829874" name="Oval 434"/>
          <p:cNvSpPr>
            <a:spLocks noChangeArrowheads="1"/>
          </p:cNvSpPr>
          <p:nvPr/>
        </p:nvSpPr>
        <p:spPr bwMode="auto">
          <a:xfrm>
            <a:off x="2051050" y="4581525"/>
            <a:ext cx="3024188" cy="17287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4000"/>
              <a:t>-3 Sv </a:t>
            </a:r>
          </a:p>
        </p:txBody>
      </p:sp>
      <p:sp>
        <p:nvSpPr>
          <p:cNvPr id="80936" name="Rectangle 43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863600"/>
          </a:xfrm>
          <a:noFill/>
        </p:spPr>
        <p:txBody>
          <a:bodyPr/>
          <a:lstStyle/>
          <a:p>
            <a:pPr eaLnBrk="1" hangingPunct="1"/>
            <a:r>
              <a:rPr lang="fr-FR" sz="3600" dirty="0" err="1">
                <a:latin typeface="Helvetica" charset="0"/>
                <a:ea typeface="ＭＳ Ｐゴシック" charset="0"/>
                <a:cs typeface="ＭＳ Ｐゴシック" charset="0"/>
              </a:rPr>
              <a:t>Process</a:t>
            </a:r>
            <a:r>
              <a:rPr lang="fr-FR" sz="3600" dirty="0">
                <a:latin typeface="Helvetica" charset="0"/>
                <a:ea typeface="ＭＳ Ｐゴシック" charset="0"/>
                <a:cs typeface="ＭＳ Ｐゴシック" charset="0"/>
              </a:rPr>
              <a:t> 2: </a:t>
            </a:r>
            <a:r>
              <a:rPr lang="fr-FR" sz="3600" dirty="0" err="1">
                <a:latin typeface="Helvetica" charset="0"/>
                <a:ea typeface="ＭＳ Ｐゴシック" charset="0"/>
                <a:cs typeface="ＭＳ Ｐゴシック" charset="0"/>
              </a:rPr>
              <a:t>salinity</a:t>
            </a:r>
            <a:r>
              <a:rPr lang="fr-FR" sz="3600" dirty="0">
                <a:latin typeface="Helvetica" charset="0"/>
                <a:ea typeface="ＭＳ Ｐゴシック" charset="0"/>
                <a:cs typeface="ＭＳ Ｐゴシック" charset="0"/>
              </a:rPr>
              <a:t> anomalies advection</a:t>
            </a:r>
          </a:p>
        </p:txBody>
      </p:sp>
    </p:spTree>
    <p:extLst>
      <p:ext uri="{BB962C8B-B14F-4D97-AF65-F5344CB8AC3E}">
        <p14:creationId xmlns:p14="http://schemas.microsoft.com/office/powerpoint/2010/main" val="9156803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24" grpId="0" animBg="1"/>
      <p:bldP spid="8298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66" name="Picture 356" descr="arrosoi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5538"/>
            <a:ext cx="8636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967" name="Group 2"/>
          <p:cNvGrpSpPr>
            <a:grpSpLocks/>
          </p:cNvGrpSpPr>
          <p:nvPr/>
        </p:nvGrpSpPr>
        <p:grpSpPr bwMode="auto">
          <a:xfrm>
            <a:off x="827088" y="1798638"/>
            <a:ext cx="7561262" cy="4573587"/>
            <a:chOff x="2744" y="1162"/>
            <a:chExt cx="3198" cy="2635"/>
          </a:xfrm>
        </p:grpSpPr>
        <p:grpSp>
          <p:nvGrpSpPr>
            <p:cNvPr id="83054" name="Group 3"/>
            <p:cNvGrpSpPr>
              <a:grpSpLocks/>
            </p:cNvGrpSpPr>
            <p:nvPr/>
          </p:nvGrpSpPr>
          <p:grpSpPr bwMode="auto">
            <a:xfrm>
              <a:off x="3339" y="1671"/>
              <a:ext cx="79" cy="235"/>
              <a:chOff x="1454" y="1693"/>
              <a:chExt cx="119" cy="289"/>
            </a:xfrm>
          </p:grpSpPr>
          <p:graphicFrame>
            <p:nvGraphicFramePr>
              <p:cNvPr id="82965" name="Object 21"/>
              <p:cNvGraphicFramePr>
                <a:graphicFrameLocks noChangeAspect="1"/>
              </p:cNvGraphicFramePr>
              <p:nvPr/>
            </p:nvGraphicFramePr>
            <p:xfrm>
              <a:off x="1454" y="1693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039" r:id="rId5" imgW="273600" imgH="201600" progId="">
                      <p:embed/>
                    </p:oleObj>
                  </mc:Choice>
                  <mc:Fallback>
                    <p:oleObj r:id="rId5" imgW="27360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4" y="1693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093" name="Text Box 5"/>
              <p:cNvSpPr txBox="1">
                <a:spLocks noChangeArrowheads="1"/>
              </p:cNvSpPr>
              <p:nvPr/>
            </p:nvSpPr>
            <p:spPr bwMode="auto">
              <a:xfrm>
                <a:off x="1454" y="1693"/>
                <a:ext cx="120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83055" name="Group 6"/>
            <p:cNvGrpSpPr>
              <a:grpSpLocks/>
            </p:cNvGrpSpPr>
            <p:nvPr/>
          </p:nvGrpSpPr>
          <p:grpSpPr bwMode="auto">
            <a:xfrm>
              <a:off x="5087" y="1671"/>
              <a:ext cx="90" cy="235"/>
              <a:chOff x="4086" y="1693"/>
              <a:chExt cx="135" cy="289"/>
            </a:xfrm>
          </p:grpSpPr>
          <p:graphicFrame>
            <p:nvGraphicFramePr>
              <p:cNvPr id="82964" name="Object 20"/>
              <p:cNvGraphicFramePr>
                <a:graphicFrameLocks noChangeAspect="1"/>
              </p:cNvGraphicFramePr>
              <p:nvPr/>
            </p:nvGraphicFramePr>
            <p:xfrm>
              <a:off x="4086" y="1693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040" r:id="rId7" imgW="299520" imgH="201600" progId="">
                      <p:embed/>
                    </p:oleObj>
                  </mc:Choice>
                  <mc:Fallback>
                    <p:oleObj r:id="rId7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6" y="1693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092" name="Text Box 8"/>
              <p:cNvSpPr txBox="1">
                <a:spLocks noChangeArrowheads="1"/>
              </p:cNvSpPr>
              <p:nvPr/>
            </p:nvSpPr>
            <p:spPr bwMode="auto">
              <a:xfrm>
                <a:off x="4086" y="1693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83056" name="Group 9"/>
            <p:cNvGrpSpPr>
              <a:grpSpLocks/>
            </p:cNvGrpSpPr>
            <p:nvPr/>
          </p:nvGrpSpPr>
          <p:grpSpPr bwMode="auto">
            <a:xfrm>
              <a:off x="3334" y="2873"/>
              <a:ext cx="90" cy="236"/>
              <a:chOff x="1446" y="3167"/>
              <a:chExt cx="135" cy="289"/>
            </a:xfrm>
          </p:grpSpPr>
          <p:graphicFrame>
            <p:nvGraphicFramePr>
              <p:cNvPr id="82963" name="Object 19"/>
              <p:cNvGraphicFramePr>
                <a:graphicFrameLocks noChangeAspect="1"/>
              </p:cNvGraphicFramePr>
              <p:nvPr/>
            </p:nvGraphicFramePr>
            <p:xfrm>
              <a:off x="1446" y="3167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041" r:id="rId9" imgW="299520" imgH="201600" progId="">
                      <p:embed/>
                    </p:oleObj>
                  </mc:Choice>
                  <mc:Fallback>
                    <p:oleObj r:id="rId9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6" y="3167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091" name="Text Box 11"/>
              <p:cNvSpPr txBox="1">
                <a:spLocks noChangeArrowheads="1"/>
              </p:cNvSpPr>
              <p:nvPr/>
            </p:nvSpPr>
            <p:spPr bwMode="auto">
              <a:xfrm>
                <a:off x="1446" y="3167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sp>
          <p:nvSpPr>
            <p:cNvPr id="83057" name="Rectangle 12"/>
            <p:cNvSpPr>
              <a:spLocks noChangeArrowheads="1"/>
            </p:cNvSpPr>
            <p:nvPr/>
          </p:nvSpPr>
          <p:spPr bwMode="auto">
            <a:xfrm>
              <a:off x="2960" y="1442"/>
              <a:ext cx="2622" cy="2110"/>
            </a:xfrm>
            <a:prstGeom prst="rect">
              <a:avLst/>
            </a:prstGeom>
            <a:solidFill>
              <a:srgbClr val="FFFFFF"/>
            </a:solidFill>
            <a:ln w="38227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58" name="Freeform 13"/>
            <p:cNvSpPr>
              <a:spLocks noChangeArrowheads="1"/>
            </p:cNvSpPr>
            <p:nvPr/>
          </p:nvSpPr>
          <p:spPr bwMode="auto">
            <a:xfrm>
              <a:off x="3227" y="1442"/>
              <a:ext cx="2323" cy="1561"/>
            </a:xfrm>
            <a:custGeom>
              <a:avLst/>
              <a:gdLst>
                <a:gd name="T0" fmla="*/ 1 w 3499"/>
                <a:gd name="T1" fmla="*/ 0 h 1913"/>
                <a:gd name="T2" fmla="*/ 6 w 3499"/>
                <a:gd name="T3" fmla="*/ 327 h 1913"/>
                <a:gd name="T4" fmla="*/ 34 w 3499"/>
                <a:gd name="T5" fmla="*/ 415 h 1913"/>
                <a:gd name="T6" fmla="*/ 76 w 3499"/>
                <a:gd name="T7" fmla="*/ 447 h 1913"/>
                <a:gd name="T8" fmla="*/ 127 w 3499"/>
                <a:gd name="T9" fmla="*/ 459 h 1913"/>
                <a:gd name="T10" fmla="*/ 199 w 3499"/>
                <a:gd name="T11" fmla="*/ 459 h 19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99"/>
                <a:gd name="T19" fmla="*/ 0 h 1913"/>
                <a:gd name="T20" fmla="*/ 3499 w 3499"/>
                <a:gd name="T21" fmla="*/ 1913 h 19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99" h="1913">
                  <a:moveTo>
                    <a:pt x="7" y="0"/>
                  </a:moveTo>
                  <a:cubicBezTo>
                    <a:pt x="3" y="536"/>
                    <a:pt x="0" y="1073"/>
                    <a:pt x="98" y="1360"/>
                  </a:cubicBezTo>
                  <a:cubicBezTo>
                    <a:pt x="196" y="1647"/>
                    <a:pt x="392" y="1640"/>
                    <a:pt x="596" y="1723"/>
                  </a:cubicBezTo>
                  <a:cubicBezTo>
                    <a:pt x="800" y="1806"/>
                    <a:pt x="1050" y="1829"/>
                    <a:pt x="1322" y="1859"/>
                  </a:cubicBezTo>
                  <a:cubicBezTo>
                    <a:pt x="1594" y="1889"/>
                    <a:pt x="1866" y="1897"/>
                    <a:pt x="2229" y="1905"/>
                  </a:cubicBezTo>
                  <a:cubicBezTo>
                    <a:pt x="2592" y="1913"/>
                    <a:pt x="3287" y="1905"/>
                    <a:pt x="3499" y="1905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59" name="AutoShape 14"/>
            <p:cNvSpPr>
              <a:spLocks noChangeArrowheads="1"/>
            </p:cNvSpPr>
            <p:nvPr/>
          </p:nvSpPr>
          <p:spPr bwMode="auto">
            <a:xfrm>
              <a:off x="3743" y="3329"/>
              <a:ext cx="452" cy="148"/>
            </a:xfrm>
            <a:prstGeom prst="rightArrow">
              <a:avLst>
                <a:gd name="adj1" fmla="val 50000"/>
                <a:gd name="adj2" fmla="val 76351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60" name="AutoShape 15"/>
            <p:cNvSpPr>
              <a:spLocks noChangeArrowheads="1"/>
            </p:cNvSpPr>
            <p:nvPr/>
          </p:nvSpPr>
          <p:spPr bwMode="auto">
            <a:xfrm flipH="1">
              <a:off x="3714" y="2988"/>
              <a:ext cx="391" cy="150"/>
            </a:xfrm>
            <a:prstGeom prst="rightArrow">
              <a:avLst>
                <a:gd name="adj1" fmla="val 50000"/>
                <a:gd name="adj2" fmla="val 65167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61" name="AutoShape 16"/>
            <p:cNvSpPr>
              <a:spLocks noChangeArrowheads="1"/>
            </p:cNvSpPr>
            <p:nvPr/>
          </p:nvSpPr>
          <p:spPr bwMode="auto">
            <a:xfrm flipV="1">
              <a:off x="5159" y="3069"/>
              <a:ext cx="271" cy="370"/>
            </a:xfrm>
            <a:prstGeom prst="curvedLeftArrow">
              <a:avLst>
                <a:gd name="adj1" fmla="val 26548"/>
                <a:gd name="adj2" fmla="val 54360"/>
                <a:gd name="adj3" fmla="val 66667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62" name="Text Box 17"/>
            <p:cNvSpPr txBox="1">
              <a:spLocks noChangeArrowheads="1"/>
            </p:cNvSpPr>
            <p:nvPr/>
          </p:nvSpPr>
          <p:spPr bwMode="auto">
            <a:xfrm>
              <a:off x="3035" y="3129"/>
              <a:ext cx="6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AABW</a:t>
              </a:r>
            </a:p>
          </p:txBody>
        </p:sp>
        <p:sp>
          <p:nvSpPr>
            <p:cNvPr id="83063" name="Freeform 18"/>
            <p:cNvSpPr>
              <a:spLocks noChangeArrowheads="1"/>
            </p:cNvSpPr>
            <p:nvPr/>
          </p:nvSpPr>
          <p:spPr bwMode="auto">
            <a:xfrm>
              <a:off x="3473" y="1442"/>
              <a:ext cx="1797" cy="591"/>
            </a:xfrm>
            <a:custGeom>
              <a:avLst/>
              <a:gdLst>
                <a:gd name="T0" fmla="*/ 152 w 2707"/>
                <a:gd name="T1" fmla="*/ 0 h 1058"/>
                <a:gd name="T2" fmla="*/ 149 w 2707"/>
                <a:gd name="T3" fmla="*/ 12 h 1058"/>
                <a:gd name="T4" fmla="*/ 126 w 2707"/>
                <a:gd name="T5" fmla="*/ 15 h 1058"/>
                <a:gd name="T6" fmla="*/ 31 w 2707"/>
                <a:gd name="T7" fmla="*/ 15 h 1058"/>
                <a:gd name="T8" fmla="*/ 0 w 2707"/>
                <a:gd name="T9" fmla="*/ 0 h 10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07"/>
                <a:gd name="T16" fmla="*/ 0 h 1058"/>
                <a:gd name="T17" fmla="*/ 2707 w 2707"/>
                <a:gd name="T18" fmla="*/ 1058 h 10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07" h="1058">
                  <a:moveTo>
                    <a:pt x="2676" y="0"/>
                  </a:moveTo>
                  <a:cubicBezTo>
                    <a:pt x="2691" y="264"/>
                    <a:pt x="2707" y="529"/>
                    <a:pt x="2631" y="680"/>
                  </a:cubicBezTo>
                  <a:cubicBezTo>
                    <a:pt x="2555" y="831"/>
                    <a:pt x="2570" y="869"/>
                    <a:pt x="2222" y="907"/>
                  </a:cubicBezTo>
                  <a:cubicBezTo>
                    <a:pt x="1874" y="945"/>
                    <a:pt x="914" y="1058"/>
                    <a:pt x="544" y="907"/>
                  </a:cubicBezTo>
                  <a:cubicBezTo>
                    <a:pt x="174" y="756"/>
                    <a:pt x="87" y="378"/>
                    <a:pt x="0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64" name="AutoShape 19"/>
            <p:cNvSpPr>
              <a:spLocks noChangeArrowheads="1"/>
            </p:cNvSpPr>
            <p:nvPr/>
          </p:nvSpPr>
          <p:spPr bwMode="auto">
            <a:xfrm flipH="1">
              <a:off x="3695" y="2249"/>
              <a:ext cx="391" cy="185"/>
            </a:xfrm>
            <a:prstGeom prst="rightArrow">
              <a:avLst>
                <a:gd name="adj1" fmla="val 50000"/>
                <a:gd name="adj2" fmla="val 52838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65" name="Text Box 20"/>
            <p:cNvSpPr txBox="1">
              <a:spLocks noChangeArrowheads="1"/>
            </p:cNvSpPr>
            <p:nvPr/>
          </p:nvSpPr>
          <p:spPr bwMode="auto">
            <a:xfrm>
              <a:off x="4979" y="2355"/>
              <a:ext cx="51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NADW</a:t>
              </a:r>
            </a:p>
          </p:txBody>
        </p:sp>
        <p:sp>
          <p:nvSpPr>
            <p:cNvPr id="83066" name="AutoShape 21"/>
            <p:cNvSpPr>
              <a:spLocks noChangeArrowheads="1"/>
            </p:cNvSpPr>
            <p:nvPr/>
          </p:nvSpPr>
          <p:spPr bwMode="auto">
            <a:xfrm flipH="1" flipV="1">
              <a:off x="3322" y="1478"/>
              <a:ext cx="241" cy="518"/>
            </a:xfrm>
            <a:prstGeom prst="curvedLeftArrow">
              <a:avLst>
                <a:gd name="adj1" fmla="val 41793"/>
                <a:gd name="adj2" fmla="val 85577"/>
                <a:gd name="adj3" fmla="val 66667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67" name="AutoShape 22"/>
            <p:cNvSpPr>
              <a:spLocks noChangeArrowheads="1"/>
            </p:cNvSpPr>
            <p:nvPr/>
          </p:nvSpPr>
          <p:spPr bwMode="auto">
            <a:xfrm>
              <a:off x="4196" y="1553"/>
              <a:ext cx="391" cy="185"/>
            </a:xfrm>
            <a:prstGeom prst="rightArrow">
              <a:avLst>
                <a:gd name="adj1" fmla="val 50000"/>
                <a:gd name="adj2" fmla="val 52838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68" name="AutoShape 23"/>
            <p:cNvSpPr>
              <a:spLocks noChangeArrowheads="1"/>
            </p:cNvSpPr>
            <p:nvPr/>
          </p:nvSpPr>
          <p:spPr bwMode="auto">
            <a:xfrm>
              <a:off x="5340" y="1590"/>
              <a:ext cx="151" cy="296"/>
            </a:xfrm>
            <a:prstGeom prst="downArrow">
              <a:avLst>
                <a:gd name="adj1" fmla="val 50000"/>
                <a:gd name="adj2" fmla="val 49007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69" name="AutoShape 24"/>
            <p:cNvSpPr>
              <a:spLocks noChangeArrowheads="1"/>
            </p:cNvSpPr>
            <p:nvPr/>
          </p:nvSpPr>
          <p:spPr bwMode="auto">
            <a:xfrm>
              <a:off x="3020" y="1737"/>
              <a:ext cx="151" cy="296"/>
            </a:xfrm>
            <a:prstGeom prst="downArrow">
              <a:avLst>
                <a:gd name="adj1" fmla="val 50000"/>
                <a:gd name="adj2" fmla="val 49007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70" name="Line 25"/>
            <p:cNvSpPr>
              <a:spLocks noChangeShapeType="1"/>
            </p:cNvSpPr>
            <p:nvPr/>
          </p:nvSpPr>
          <p:spPr bwMode="auto">
            <a:xfrm>
              <a:off x="5491" y="3551"/>
              <a:ext cx="271" cy="1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071" name="Line 26"/>
            <p:cNvSpPr>
              <a:spLocks noChangeShapeType="1"/>
            </p:cNvSpPr>
            <p:nvPr/>
          </p:nvSpPr>
          <p:spPr bwMode="auto">
            <a:xfrm>
              <a:off x="3773" y="1294"/>
              <a:ext cx="1" cy="236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072" name="Text Box 27"/>
            <p:cNvSpPr txBox="1">
              <a:spLocks noChangeArrowheads="1"/>
            </p:cNvSpPr>
            <p:nvPr/>
          </p:nvSpPr>
          <p:spPr bwMode="auto">
            <a:xfrm>
              <a:off x="3773" y="3586"/>
              <a:ext cx="45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800">
                  <a:latin typeface="Arial" charset="0"/>
                  <a:cs typeface="Arial" charset="0"/>
                </a:rPr>
                <a:t>30°S</a:t>
              </a:r>
            </a:p>
          </p:txBody>
        </p:sp>
        <p:sp>
          <p:nvSpPr>
            <p:cNvPr id="83073" name="Text Box 28"/>
            <p:cNvSpPr txBox="1">
              <a:spLocks noChangeArrowheads="1"/>
            </p:cNvSpPr>
            <p:nvPr/>
          </p:nvSpPr>
          <p:spPr bwMode="auto">
            <a:xfrm>
              <a:off x="5329" y="3625"/>
              <a:ext cx="613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Latitude</a:t>
              </a:r>
            </a:p>
          </p:txBody>
        </p:sp>
        <p:sp>
          <p:nvSpPr>
            <p:cNvPr id="83074" name="Line 29"/>
            <p:cNvSpPr>
              <a:spLocks noChangeShapeType="1"/>
            </p:cNvSpPr>
            <p:nvPr/>
          </p:nvSpPr>
          <p:spPr bwMode="auto">
            <a:xfrm>
              <a:off x="2960" y="3477"/>
              <a:ext cx="2" cy="296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83075" name="Group 30"/>
            <p:cNvGrpSpPr>
              <a:grpSpLocks/>
            </p:cNvGrpSpPr>
            <p:nvPr/>
          </p:nvGrpSpPr>
          <p:grpSpPr bwMode="auto">
            <a:xfrm>
              <a:off x="4113" y="1915"/>
              <a:ext cx="172" cy="192"/>
              <a:chOff x="2698" y="1993"/>
              <a:chExt cx="180" cy="190"/>
            </a:xfrm>
          </p:grpSpPr>
          <p:sp>
            <p:nvSpPr>
              <p:cNvPr id="83089" name="Freeform 31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90" name="Line 32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3076" name="Group 33"/>
            <p:cNvGrpSpPr>
              <a:grpSpLocks/>
            </p:cNvGrpSpPr>
            <p:nvPr/>
          </p:nvGrpSpPr>
          <p:grpSpPr bwMode="auto">
            <a:xfrm>
              <a:off x="3051" y="1190"/>
              <a:ext cx="140" cy="252"/>
              <a:chOff x="1020" y="1185"/>
              <a:chExt cx="119" cy="228"/>
            </a:xfrm>
          </p:grpSpPr>
          <p:sp>
            <p:nvSpPr>
              <p:cNvPr id="83087" name="Freeform 34"/>
              <p:cNvSpPr>
                <a:spLocks noChangeArrowheads="1"/>
              </p:cNvSpPr>
              <p:nvPr/>
            </p:nvSpPr>
            <p:spPr bwMode="auto">
              <a:xfrm>
                <a:off x="1020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88" name="Line 35"/>
              <p:cNvSpPr>
                <a:spLocks noChangeShapeType="1"/>
              </p:cNvSpPr>
              <p:nvPr/>
            </p:nvSpPr>
            <p:spPr bwMode="auto">
              <a:xfrm flipV="1">
                <a:off x="1125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3077" name="Group 36"/>
            <p:cNvGrpSpPr>
              <a:grpSpLocks/>
            </p:cNvGrpSpPr>
            <p:nvPr/>
          </p:nvGrpSpPr>
          <p:grpSpPr bwMode="auto">
            <a:xfrm>
              <a:off x="5370" y="1219"/>
              <a:ext cx="138" cy="223"/>
              <a:chOff x="4512" y="1185"/>
              <a:chExt cx="119" cy="228"/>
            </a:xfrm>
          </p:grpSpPr>
          <p:sp>
            <p:nvSpPr>
              <p:cNvPr id="83085" name="Freeform 37"/>
              <p:cNvSpPr>
                <a:spLocks noChangeArrowheads="1"/>
              </p:cNvSpPr>
              <p:nvPr/>
            </p:nvSpPr>
            <p:spPr bwMode="auto">
              <a:xfrm>
                <a:off x="4512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86" name="Line 38"/>
              <p:cNvSpPr>
                <a:spLocks noChangeShapeType="1"/>
              </p:cNvSpPr>
              <p:nvPr/>
            </p:nvSpPr>
            <p:spPr bwMode="auto">
              <a:xfrm flipV="1">
                <a:off x="4617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3078" name="Group 39"/>
            <p:cNvGrpSpPr>
              <a:grpSpLocks/>
            </p:cNvGrpSpPr>
            <p:nvPr/>
          </p:nvGrpSpPr>
          <p:grpSpPr bwMode="auto">
            <a:xfrm>
              <a:off x="2744" y="1190"/>
              <a:ext cx="290" cy="326"/>
              <a:chOff x="740" y="1121"/>
              <a:chExt cx="244" cy="332"/>
            </a:xfrm>
          </p:grpSpPr>
          <p:graphicFrame>
            <p:nvGraphicFramePr>
              <p:cNvPr id="82962" name="Object 18"/>
              <p:cNvGraphicFramePr>
                <a:graphicFrameLocks noChangeAspect="1"/>
              </p:cNvGraphicFramePr>
              <p:nvPr/>
            </p:nvGraphicFramePr>
            <p:xfrm>
              <a:off x="771" y="1121"/>
              <a:ext cx="182" cy="3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042" name="Equation" r:id="rId10" imgW="203040" imgH="228600" progId="Equation.3">
                      <p:embed/>
                    </p:oleObj>
                  </mc:Choice>
                  <mc:Fallback>
                    <p:oleObj name="Equation" r:id="rId10" imgW="2030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1" y="1121"/>
                            <a:ext cx="182" cy="3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084" name="Text Box 41"/>
              <p:cNvSpPr txBox="1">
                <a:spLocks noChangeArrowheads="1"/>
              </p:cNvSpPr>
              <p:nvPr/>
            </p:nvSpPr>
            <p:spPr bwMode="auto">
              <a:xfrm>
                <a:off x="740" y="1140"/>
                <a:ext cx="244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aphicFrame>
          <p:nvGraphicFramePr>
            <p:cNvPr id="82958" name="Object 14"/>
            <p:cNvGraphicFramePr>
              <a:graphicFrameLocks noChangeAspect="1"/>
            </p:cNvGraphicFramePr>
            <p:nvPr/>
          </p:nvGraphicFramePr>
          <p:xfrm>
            <a:off x="5576" y="1162"/>
            <a:ext cx="222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43" name="Equation" r:id="rId12" imgW="228600" imgH="228600" progId="Equation.3">
                    <p:embed/>
                  </p:oleObj>
                </mc:Choice>
                <mc:Fallback>
                  <p:oleObj name="Equation" r:id="rId12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6" y="1162"/>
                          <a:ext cx="222" cy="33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59" name="Object 15"/>
            <p:cNvGraphicFramePr>
              <a:graphicFrameLocks noChangeAspect="1"/>
            </p:cNvGraphicFramePr>
            <p:nvPr/>
          </p:nvGraphicFramePr>
          <p:xfrm>
            <a:off x="3834" y="2451"/>
            <a:ext cx="279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44" r:id="rId14" imgW="219960" imgH="169200" progId="">
                    <p:embed/>
                  </p:oleObj>
                </mc:Choice>
                <mc:Fallback>
                  <p:oleObj r:id="rId14" imgW="219960" imgH="169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4" y="2451"/>
                          <a:ext cx="279" cy="293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60" name="Object 16"/>
            <p:cNvGraphicFramePr>
              <a:graphicFrameLocks noChangeAspect="1"/>
            </p:cNvGraphicFramePr>
            <p:nvPr/>
          </p:nvGraphicFramePr>
          <p:xfrm>
            <a:off x="4277" y="1997"/>
            <a:ext cx="231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45" r:id="rId16" imgW="264960" imgH="201600" progId="">
                    <p:embed/>
                  </p:oleObj>
                </mc:Choice>
                <mc:Fallback>
                  <p:oleObj r:id="rId16" imgW="264960" imgH="201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7" y="1997"/>
                          <a:ext cx="231" cy="224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61" name="Object 17"/>
            <p:cNvGraphicFramePr>
              <a:graphicFrameLocks noChangeAspect="1"/>
            </p:cNvGraphicFramePr>
            <p:nvPr/>
          </p:nvGraphicFramePr>
          <p:xfrm>
            <a:off x="4545" y="3024"/>
            <a:ext cx="191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46" name="Equation" r:id="rId18" imgW="215640" imgH="215640" progId="Equation.3">
                    <p:embed/>
                  </p:oleObj>
                </mc:Choice>
                <mc:Fallback>
                  <p:oleObj name="Equation" r:id="rId18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5" y="3024"/>
                          <a:ext cx="191" cy="22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3079" name="Group 46"/>
            <p:cNvGrpSpPr>
              <a:grpSpLocks/>
            </p:cNvGrpSpPr>
            <p:nvPr/>
          </p:nvGrpSpPr>
          <p:grpSpPr bwMode="auto">
            <a:xfrm>
              <a:off x="4362" y="2880"/>
              <a:ext cx="172" cy="192"/>
              <a:chOff x="2698" y="1993"/>
              <a:chExt cx="180" cy="190"/>
            </a:xfrm>
          </p:grpSpPr>
          <p:sp>
            <p:nvSpPr>
              <p:cNvPr id="83082" name="Freeform 47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83" name="Line 48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3080" name="Text Box 49"/>
            <p:cNvSpPr txBox="1">
              <a:spLocks noChangeArrowheads="1"/>
            </p:cNvSpPr>
            <p:nvPr/>
          </p:nvSpPr>
          <p:spPr bwMode="auto">
            <a:xfrm>
              <a:off x="4468" y="1804"/>
              <a:ext cx="6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Pycnocline</a:t>
              </a:r>
            </a:p>
          </p:txBody>
        </p:sp>
        <p:sp>
          <p:nvSpPr>
            <p:cNvPr id="83081" name="Text Box 50"/>
            <p:cNvSpPr txBox="1">
              <a:spLocks noChangeArrowheads="1"/>
            </p:cNvSpPr>
            <p:nvPr/>
          </p:nvSpPr>
          <p:spPr bwMode="auto">
            <a:xfrm>
              <a:off x="3016" y="3566"/>
              <a:ext cx="613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Depth</a:t>
              </a:r>
            </a:p>
          </p:txBody>
        </p:sp>
      </p:grpSp>
      <p:grpSp>
        <p:nvGrpSpPr>
          <p:cNvPr id="82968" name="Group 211"/>
          <p:cNvGrpSpPr>
            <a:grpSpLocks/>
          </p:cNvGrpSpPr>
          <p:nvPr/>
        </p:nvGrpSpPr>
        <p:grpSpPr bwMode="auto">
          <a:xfrm>
            <a:off x="2051050" y="1557338"/>
            <a:ext cx="574675" cy="576262"/>
            <a:chOff x="4422" y="391"/>
            <a:chExt cx="454" cy="454"/>
          </a:xfrm>
        </p:grpSpPr>
        <p:sp>
          <p:nvSpPr>
            <p:cNvPr id="83052" name="Oval 212"/>
            <p:cNvSpPr>
              <a:spLocks noChangeArrowheads="1"/>
            </p:cNvSpPr>
            <p:nvPr/>
          </p:nvSpPr>
          <p:spPr bwMode="auto">
            <a:xfrm>
              <a:off x="4422" y="391"/>
              <a:ext cx="454" cy="454"/>
            </a:xfrm>
            <a:prstGeom prst="ellipse">
              <a:avLst/>
            </a:prstGeom>
            <a:solidFill>
              <a:srgbClr val="003366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53" name="Oval 213"/>
            <p:cNvSpPr>
              <a:spLocks noChangeArrowheads="1"/>
            </p:cNvSpPr>
            <p:nvPr/>
          </p:nvSpPr>
          <p:spPr bwMode="auto">
            <a:xfrm>
              <a:off x="4649" y="587"/>
              <a:ext cx="31" cy="3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" name="Group 210"/>
          <p:cNvGrpSpPr>
            <a:grpSpLocks/>
          </p:cNvGrpSpPr>
          <p:nvPr/>
        </p:nvGrpSpPr>
        <p:grpSpPr bwMode="auto">
          <a:xfrm>
            <a:off x="2014539" y="1466851"/>
            <a:ext cx="720725" cy="720725"/>
            <a:chOff x="4444" y="380"/>
            <a:chExt cx="454" cy="454"/>
          </a:xfrm>
          <a:solidFill>
            <a:srgbClr val="000090"/>
          </a:solidFill>
        </p:grpSpPr>
        <p:sp>
          <p:nvSpPr>
            <p:cNvPr id="83050" name="Oval 209"/>
            <p:cNvSpPr>
              <a:spLocks noChangeArrowheads="1"/>
            </p:cNvSpPr>
            <p:nvPr/>
          </p:nvSpPr>
          <p:spPr bwMode="auto">
            <a:xfrm>
              <a:off x="4444" y="380"/>
              <a:ext cx="454" cy="454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51" name="Oval 208"/>
            <p:cNvSpPr>
              <a:spLocks noChangeAspect="1" noChangeArrowheads="1"/>
            </p:cNvSpPr>
            <p:nvPr/>
          </p:nvSpPr>
          <p:spPr bwMode="auto">
            <a:xfrm>
              <a:off x="4616" y="554"/>
              <a:ext cx="114" cy="114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" name="Group 309"/>
          <p:cNvGrpSpPr>
            <a:grpSpLocks/>
          </p:cNvGrpSpPr>
          <p:nvPr/>
        </p:nvGrpSpPr>
        <p:grpSpPr bwMode="auto">
          <a:xfrm>
            <a:off x="1338263" y="1844675"/>
            <a:ext cx="7050087" cy="4524375"/>
            <a:chOff x="4109" y="2962"/>
            <a:chExt cx="4441" cy="2850"/>
          </a:xfrm>
        </p:grpSpPr>
        <p:grpSp>
          <p:nvGrpSpPr>
            <p:cNvPr id="83012" name="Group 261"/>
            <p:cNvGrpSpPr>
              <a:grpSpLocks/>
            </p:cNvGrpSpPr>
            <p:nvPr/>
          </p:nvGrpSpPr>
          <p:grpSpPr bwMode="auto">
            <a:xfrm>
              <a:off x="4673" y="3488"/>
              <a:ext cx="118" cy="256"/>
              <a:chOff x="1454" y="1693"/>
              <a:chExt cx="119" cy="289"/>
            </a:xfrm>
          </p:grpSpPr>
          <p:graphicFrame>
            <p:nvGraphicFramePr>
              <p:cNvPr id="82957" name="Object 13"/>
              <p:cNvGraphicFramePr>
                <a:graphicFrameLocks noChangeAspect="1"/>
              </p:cNvGraphicFramePr>
              <p:nvPr/>
            </p:nvGraphicFramePr>
            <p:xfrm>
              <a:off x="1454" y="1693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047" r:id="rId20" imgW="273600" imgH="201600" progId="">
                      <p:embed/>
                    </p:oleObj>
                  </mc:Choice>
                  <mc:Fallback>
                    <p:oleObj r:id="rId20" imgW="27360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4" y="1693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049" name="Text Box 263"/>
              <p:cNvSpPr txBox="1">
                <a:spLocks noChangeArrowheads="1"/>
              </p:cNvSpPr>
              <p:nvPr/>
            </p:nvSpPr>
            <p:spPr bwMode="auto">
              <a:xfrm>
                <a:off x="1454" y="1693"/>
                <a:ext cx="120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83013" name="Group 264"/>
            <p:cNvGrpSpPr>
              <a:grpSpLocks/>
            </p:cNvGrpSpPr>
            <p:nvPr/>
          </p:nvGrpSpPr>
          <p:grpSpPr bwMode="auto">
            <a:xfrm>
              <a:off x="7277" y="3488"/>
              <a:ext cx="134" cy="256"/>
              <a:chOff x="4086" y="1693"/>
              <a:chExt cx="135" cy="289"/>
            </a:xfrm>
          </p:grpSpPr>
          <p:graphicFrame>
            <p:nvGraphicFramePr>
              <p:cNvPr id="82956" name="Object 12"/>
              <p:cNvGraphicFramePr>
                <a:graphicFrameLocks noChangeAspect="1"/>
              </p:cNvGraphicFramePr>
              <p:nvPr/>
            </p:nvGraphicFramePr>
            <p:xfrm>
              <a:off x="4086" y="1693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048" r:id="rId21" imgW="299520" imgH="201600" progId="">
                      <p:embed/>
                    </p:oleObj>
                  </mc:Choice>
                  <mc:Fallback>
                    <p:oleObj r:id="rId21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6" y="1693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048" name="Text Box 266"/>
              <p:cNvSpPr txBox="1">
                <a:spLocks noChangeArrowheads="1"/>
              </p:cNvSpPr>
              <p:nvPr/>
            </p:nvSpPr>
            <p:spPr bwMode="auto">
              <a:xfrm>
                <a:off x="4086" y="1693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83014" name="Group 267"/>
            <p:cNvGrpSpPr>
              <a:grpSpLocks/>
            </p:cNvGrpSpPr>
            <p:nvPr/>
          </p:nvGrpSpPr>
          <p:grpSpPr bwMode="auto">
            <a:xfrm>
              <a:off x="4666" y="4802"/>
              <a:ext cx="134" cy="258"/>
              <a:chOff x="1446" y="3167"/>
              <a:chExt cx="135" cy="289"/>
            </a:xfrm>
          </p:grpSpPr>
          <p:graphicFrame>
            <p:nvGraphicFramePr>
              <p:cNvPr id="82955" name="Object 11"/>
              <p:cNvGraphicFramePr>
                <a:graphicFrameLocks noChangeAspect="1"/>
              </p:cNvGraphicFramePr>
              <p:nvPr/>
            </p:nvGraphicFramePr>
            <p:xfrm>
              <a:off x="1446" y="3167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049" r:id="rId22" imgW="299520" imgH="201600" progId="">
                      <p:embed/>
                    </p:oleObj>
                  </mc:Choice>
                  <mc:Fallback>
                    <p:oleObj r:id="rId22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6" y="3167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047" name="Text Box 269"/>
              <p:cNvSpPr txBox="1">
                <a:spLocks noChangeArrowheads="1"/>
              </p:cNvSpPr>
              <p:nvPr/>
            </p:nvSpPr>
            <p:spPr bwMode="auto">
              <a:xfrm>
                <a:off x="1446" y="3167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sp>
          <p:nvSpPr>
            <p:cNvPr id="83015" name="Rectangle 270"/>
            <p:cNvSpPr>
              <a:spLocks noChangeArrowheads="1"/>
            </p:cNvSpPr>
            <p:nvPr/>
          </p:nvSpPr>
          <p:spPr bwMode="auto">
            <a:xfrm>
              <a:off x="4109" y="3237"/>
              <a:ext cx="3905" cy="2307"/>
            </a:xfrm>
            <a:prstGeom prst="rect">
              <a:avLst/>
            </a:prstGeom>
            <a:solidFill>
              <a:srgbClr val="FFFFFF"/>
            </a:solidFill>
            <a:ln w="38227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16" name="Freeform 271"/>
            <p:cNvSpPr>
              <a:spLocks noChangeArrowheads="1"/>
            </p:cNvSpPr>
            <p:nvPr/>
          </p:nvSpPr>
          <p:spPr bwMode="auto">
            <a:xfrm>
              <a:off x="4506" y="3237"/>
              <a:ext cx="3460" cy="1707"/>
            </a:xfrm>
            <a:custGeom>
              <a:avLst/>
              <a:gdLst>
                <a:gd name="T0" fmla="*/ 7 w 3499"/>
                <a:gd name="T1" fmla="*/ 0 h 1913"/>
                <a:gd name="T2" fmla="*/ 91 w 3499"/>
                <a:gd name="T3" fmla="*/ 612 h 1913"/>
                <a:gd name="T4" fmla="*/ 552 w 3499"/>
                <a:gd name="T5" fmla="*/ 775 h 1913"/>
                <a:gd name="T6" fmla="*/ 1222 w 3499"/>
                <a:gd name="T7" fmla="*/ 838 h 1913"/>
                <a:gd name="T8" fmla="*/ 2061 w 3499"/>
                <a:gd name="T9" fmla="*/ 858 h 1913"/>
                <a:gd name="T10" fmla="*/ 3235 w 3499"/>
                <a:gd name="T11" fmla="*/ 858 h 19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99"/>
                <a:gd name="T19" fmla="*/ 0 h 1913"/>
                <a:gd name="T20" fmla="*/ 3499 w 3499"/>
                <a:gd name="T21" fmla="*/ 1913 h 19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99" h="1913">
                  <a:moveTo>
                    <a:pt x="7" y="0"/>
                  </a:moveTo>
                  <a:cubicBezTo>
                    <a:pt x="3" y="536"/>
                    <a:pt x="0" y="1073"/>
                    <a:pt x="98" y="1360"/>
                  </a:cubicBezTo>
                  <a:cubicBezTo>
                    <a:pt x="196" y="1647"/>
                    <a:pt x="392" y="1640"/>
                    <a:pt x="596" y="1723"/>
                  </a:cubicBezTo>
                  <a:cubicBezTo>
                    <a:pt x="800" y="1806"/>
                    <a:pt x="1050" y="1829"/>
                    <a:pt x="1322" y="1859"/>
                  </a:cubicBezTo>
                  <a:cubicBezTo>
                    <a:pt x="1594" y="1889"/>
                    <a:pt x="1866" y="1897"/>
                    <a:pt x="2229" y="1905"/>
                  </a:cubicBezTo>
                  <a:cubicBezTo>
                    <a:pt x="2592" y="1913"/>
                    <a:pt x="3287" y="1905"/>
                    <a:pt x="3499" y="1905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17" name="AutoShape 272"/>
            <p:cNvSpPr>
              <a:spLocks noChangeArrowheads="1"/>
            </p:cNvSpPr>
            <p:nvPr/>
          </p:nvSpPr>
          <p:spPr bwMode="auto">
            <a:xfrm>
              <a:off x="5275" y="5300"/>
              <a:ext cx="673" cy="162"/>
            </a:xfrm>
            <a:prstGeom prst="rightArrow">
              <a:avLst>
                <a:gd name="adj1" fmla="val 50000"/>
                <a:gd name="adj2" fmla="val 103858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18" name="AutoShape 273"/>
            <p:cNvSpPr>
              <a:spLocks noChangeArrowheads="1"/>
            </p:cNvSpPr>
            <p:nvPr/>
          </p:nvSpPr>
          <p:spPr bwMode="auto">
            <a:xfrm flipH="1">
              <a:off x="5232" y="4927"/>
              <a:ext cx="582" cy="164"/>
            </a:xfrm>
            <a:prstGeom prst="rightArrow">
              <a:avLst>
                <a:gd name="adj1" fmla="val 50000"/>
                <a:gd name="adj2" fmla="val 88720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19" name="AutoShape 274"/>
            <p:cNvSpPr>
              <a:spLocks noChangeArrowheads="1"/>
            </p:cNvSpPr>
            <p:nvPr/>
          </p:nvSpPr>
          <p:spPr bwMode="auto">
            <a:xfrm flipV="1">
              <a:off x="7384" y="5016"/>
              <a:ext cx="403" cy="405"/>
            </a:xfrm>
            <a:prstGeom prst="curvedLeftArrow">
              <a:avLst>
                <a:gd name="adj1" fmla="val 19541"/>
                <a:gd name="adj2" fmla="val 40012"/>
                <a:gd name="adj3" fmla="val 66667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20" name="Text Box 275"/>
            <p:cNvSpPr txBox="1">
              <a:spLocks noChangeArrowheads="1"/>
            </p:cNvSpPr>
            <p:nvPr/>
          </p:nvSpPr>
          <p:spPr bwMode="auto">
            <a:xfrm>
              <a:off x="4220" y="5082"/>
              <a:ext cx="91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AABW</a:t>
              </a:r>
            </a:p>
          </p:txBody>
        </p:sp>
        <p:sp>
          <p:nvSpPr>
            <p:cNvPr id="83021" name="Freeform 276"/>
            <p:cNvSpPr>
              <a:spLocks noChangeArrowheads="1"/>
            </p:cNvSpPr>
            <p:nvPr/>
          </p:nvSpPr>
          <p:spPr bwMode="auto">
            <a:xfrm>
              <a:off x="4873" y="3237"/>
              <a:ext cx="2676" cy="646"/>
            </a:xfrm>
            <a:custGeom>
              <a:avLst/>
              <a:gdLst>
                <a:gd name="T0" fmla="*/ 2468 w 2707"/>
                <a:gd name="T1" fmla="*/ 0 h 1058"/>
                <a:gd name="T2" fmla="*/ 2428 w 2707"/>
                <a:gd name="T3" fmla="*/ 21 h 1058"/>
                <a:gd name="T4" fmla="*/ 2050 w 2707"/>
                <a:gd name="T5" fmla="*/ 29 h 1058"/>
                <a:gd name="T6" fmla="*/ 502 w 2707"/>
                <a:gd name="T7" fmla="*/ 29 h 1058"/>
                <a:gd name="T8" fmla="*/ 0 w 2707"/>
                <a:gd name="T9" fmla="*/ 0 h 10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07"/>
                <a:gd name="T16" fmla="*/ 0 h 1058"/>
                <a:gd name="T17" fmla="*/ 2707 w 2707"/>
                <a:gd name="T18" fmla="*/ 1058 h 10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07" h="1058">
                  <a:moveTo>
                    <a:pt x="2676" y="0"/>
                  </a:moveTo>
                  <a:cubicBezTo>
                    <a:pt x="2691" y="264"/>
                    <a:pt x="2707" y="529"/>
                    <a:pt x="2631" y="680"/>
                  </a:cubicBezTo>
                  <a:cubicBezTo>
                    <a:pt x="2555" y="831"/>
                    <a:pt x="2570" y="869"/>
                    <a:pt x="2222" y="907"/>
                  </a:cubicBezTo>
                  <a:cubicBezTo>
                    <a:pt x="1874" y="945"/>
                    <a:pt x="914" y="1058"/>
                    <a:pt x="544" y="907"/>
                  </a:cubicBezTo>
                  <a:cubicBezTo>
                    <a:pt x="174" y="756"/>
                    <a:pt x="87" y="378"/>
                    <a:pt x="0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22" name="AutoShape 277"/>
            <p:cNvSpPr>
              <a:spLocks noChangeArrowheads="1"/>
            </p:cNvSpPr>
            <p:nvPr/>
          </p:nvSpPr>
          <p:spPr bwMode="auto">
            <a:xfrm flipH="1">
              <a:off x="5203" y="4119"/>
              <a:ext cx="583" cy="203"/>
            </a:xfrm>
            <a:prstGeom prst="rightArrow">
              <a:avLst>
                <a:gd name="adj1" fmla="val 50000"/>
                <a:gd name="adj2" fmla="val 71798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23" name="Text Box 278"/>
            <p:cNvSpPr txBox="1">
              <a:spLocks noChangeArrowheads="1"/>
            </p:cNvSpPr>
            <p:nvPr/>
          </p:nvSpPr>
          <p:spPr bwMode="auto">
            <a:xfrm>
              <a:off x="7116" y="4235"/>
              <a:ext cx="7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NADW</a:t>
              </a:r>
            </a:p>
          </p:txBody>
        </p:sp>
        <p:sp>
          <p:nvSpPr>
            <p:cNvPr id="83024" name="AutoShape 279"/>
            <p:cNvSpPr>
              <a:spLocks noChangeArrowheads="1"/>
            </p:cNvSpPr>
            <p:nvPr/>
          </p:nvSpPr>
          <p:spPr bwMode="auto">
            <a:xfrm flipH="1" flipV="1">
              <a:off x="4648" y="3277"/>
              <a:ext cx="545" cy="607"/>
            </a:xfrm>
            <a:prstGeom prst="curvedLeftArrow">
              <a:avLst>
                <a:gd name="adj1" fmla="val 21656"/>
                <a:gd name="adj2" fmla="val 44344"/>
                <a:gd name="adj3" fmla="val 66667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25" name="AutoShape 280"/>
            <p:cNvSpPr>
              <a:spLocks noChangeArrowheads="1"/>
            </p:cNvSpPr>
            <p:nvPr/>
          </p:nvSpPr>
          <p:spPr bwMode="auto">
            <a:xfrm>
              <a:off x="5950" y="3359"/>
              <a:ext cx="582" cy="298"/>
            </a:xfrm>
            <a:prstGeom prst="rightArrow">
              <a:avLst>
                <a:gd name="adj1" fmla="val 50000"/>
                <a:gd name="adj2" fmla="val 48826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26" name="AutoShape 281"/>
            <p:cNvSpPr>
              <a:spLocks noChangeArrowheads="1"/>
            </p:cNvSpPr>
            <p:nvPr/>
          </p:nvSpPr>
          <p:spPr bwMode="auto">
            <a:xfrm>
              <a:off x="7653" y="3399"/>
              <a:ext cx="225" cy="324"/>
            </a:xfrm>
            <a:prstGeom prst="downArrow">
              <a:avLst>
                <a:gd name="adj1" fmla="val 50000"/>
                <a:gd name="adj2" fmla="val 36000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27" name="AutoShape 282"/>
            <p:cNvSpPr>
              <a:spLocks noChangeArrowheads="1"/>
            </p:cNvSpPr>
            <p:nvPr/>
          </p:nvSpPr>
          <p:spPr bwMode="auto">
            <a:xfrm>
              <a:off x="4198" y="3560"/>
              <a:ext cx="225" cy="323"/>
            </a:xfrm>
            <a:prstGeom prst="downArrow">
              <a:avLst>
                <a:gd name="adj1" fmla="val 50000"/>
                <a:gd name="adj2" fmla="val 35889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28" name="Line 283"/>
            <p:cNvSpPr>
              <a:spLocks noChangeShapeType="1"/>
            </p:cNvSpPr>
            <p:nvPr/>
          </p:nvSpPr>
          <p:spPr bwMode="auto">
            <a:xfrm>
              <a:off x="7878" y="5543"/>
              <a:ext cx="404" cy="1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029" name="Line 284"/>
            <p:cNvSpPr>
              <a:spLocks noChangeShapeType="1"/>
            </p:cNvSpPr>
            <p:nvPr/>
          </p:nvSpPr>
          <p:spPr bwMode="auto">
            <a:xfrm>
              <a:off x="5320" y="3075"/>
              <a:ext cx="1" cy="258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030" name="Text Box 285"/>
            <p:cNvSpPr txBox="1">
              <a:spLocks noChangeArrowheads="1"/>
            </p:cNvSpPr>
            <p:nvPr/>
          </p:nvSpPr>
          <p:spPr bwMode="auto">
            <a:xfrm>
              <a:off x="5320" y="5581"/>
              <a:ext cx="6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800">
                  <a:latin typeface="Arial" charset="0"/>
                  <a:cs typeface="Arial" charset="0"/>
                </a:rPr>
                <a:t>30°S</a:t>
              </a:r>
            </a:p>
          </p:txBody>
        </p:sp>
        <p:sp>
          <p:nvSpPr>
            <p:cNvPr id="83031" name="Text Box 286"/>
            <p:cNvSpPr txBox="1">
              <a:spLocks noChangeArrowheads="1"/>
            </p:cNvSpPr>
            <p:nvPr/>
          </p:nvSpPr>
          <p:spPr bwMode="auto">
            <a:xfrm>
              <a:off x="7637" y="5624"/>
              <a:ext cx="9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Latitude</a:t>
              </a:r>
            </a:p>
          </p:txBody>
        </p:sp>
        <p:sp>
          <p:nvSpPr>
            <p:cNvPr id="83032" name="Line 287"/>
            <p:cNvSpPr>
              <a:spLocks noChangeShapeType="1"/>
            </p:cNvSpPr>
            <p:nvPr/>
          </p:nvSpPr>
          <p:spPr bwMode="auto">
            <a:xfrm>
              <a:off x="4109" y="5462"/>
              <a:ext cx="3" cy="324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83033" name="Group 288"/>
            <p:cNvGrpSpPr>
              <a:grpSpLocks/>
            </p:cNvGrpSpPr>
            <p:nvPr/>
          </p:nvGrpSpPr>
          <p:grpSpPr bwMode="auto">
            <a:xfrm>
              <a:off x="5826" y="3754"/>
              <a:ext cx="256" cy="210"/>
              <a:chOff x="2698" y="1993"/>
              <a:chExt cx="180" cy="190"/>
            </a:xfrm>
          </p:grpSpPr>
          <p:sp>
            <p:nvSpPr>
              <p:cNvPr id="83045" name="Freeform 289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46" name="Line 290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3034" name="Group 291"/>
            <p:cNvGrpSpPr>
              <a:grpSpLocks/>
            </p:cNvGrpSpPr>
            <p:nvPr/>
          </p:nvGrpSpPr>
          <p:grpSpPr bwMode="auto">
            <a:xfrm>
              <a:off x="4244" y="2962"/>
              <a:ext cx="209" cy="275"/>
              <a:chOff x="1020" y="1185"/>
              <a:chExt cx="119" cy="228"/>
            </a:xfrm>
          </p:grpSpPr>
          <p:sp>
            <p:nvSpPr>
              <p:cNvPr id="83043" name="Freeform 292"/>
              <p:cNvSpPr>
                <a:spLocks noChangeArrowheads="1"/>
              </p:cNvSpPr>
              <p:nvPr/>
            </p:nvSpPr>
            <p:spPr bwMode="auto">
              <a:xfrm>
                <a:off x="1020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44" name="Line 293"/>
              <p:cNvSpPr>
                <a:spLocks noChangeShapeType="1"/>
              </p:cNvSpPr>
              <p:nvPr/>
            </p:nvSpPr>
            <p:spPr bwMode="auto">
              <a:xfrm flipV="1">
                <a:off x="1125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3035" name="Group 294"/>
            <p:cNvGrpSpPr>
              <a:grpSpLocks/>
            </p:cNvGrpSpPr>
            <p:nvPr/>
          </p:nvGrpSpPr>
          <p:grpSpPr bwMode="auto">
            <a:xfrm>
              <a:off x="7698" y="2993"/>
              <a:ext cx="206" cy="244"/>
              <a:chOff x="4512" y="1185"/>
              <a:chExt cx="119" cy="228"/>
            </a:xfrm>
          </p:grpSpPr>
          <p:sp>
            <p:nvSpPr>
              <p:cNvPr id="83041" name="Freeform 295"/>
              <p:cNvSpPr>
                <a:spLocks noChangeArrowheads="1"/>
              </p:cNvSpPr>
              <p:nvPr/>
            </p:nvSpPr>
            <p:spPr bwMode="auto">
              <a:xfrm>
                <a:off x="4512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42" name="Line 296"/>
              <p:cNvSpPr>
                <a:spLocks noChangeShapeType="1"/>
              </p:cNvSpPr>
              <p:nvPr/>
            </p:nvSpPr>
            <p:spPr bwMode="auto">
              <a:xfrm flipV="1">
                <a:off x="4617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aphicFrame>
          <p:nvGraphicFramePr>
            <p:cNvPr id="82952" name="Object 8"/>
            <p:cNvGraphicFramePr>
              <a:graphicFrameLocks noChangeAspect="1"/>
            </p:cNvGraphicFramePr>
            <p:nvPr/>
          </p:nvGraphicFramePr>
          <p:xfrm>
            <a:off x="5410" y="4340"/>
            <a:ext cx="416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0" r:id="rId23" imgW="219960" imgH="169200" progId="">
                    <p:embed/>
                  </p:oleObj>
                </mc:Choice>
                <mc:Fallback>
                  <p:oleObj r:id="rId23" imgW="219960" imgH="169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" y="4340"/>
                          <a:ext cx="416" cy="32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53" name="Object 9"/>
            <p:cNvGraphicFramePr>
              <a:graphicFrameLocks noChangeAspect="1"/>
            </p:cNvGraphicFramePr>
            <p:nvPr/>
          </p:nvGraphicFramePr>
          <p:xfrm>
            <a:off x="6070" y="3844"/>
            <a:ext cx="344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1" r:id="rId24" imgW="264960" imgH="201600" progId="">
                    <p:embed/>
                  </p:oleObj>
                </mc:Choice>
                <mc:Fallback>
                  <p:oleObj r:id="rId24" imgW="264960" imgH="201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0" y="3844"/>
                          <a:ext cx="344" cy="24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54" name="Object 10"/>
            <p:cNvGraphicFramePr>
              <a:graphicFrameLocks noChangeAspect="1"/>
            </p:cNvGraphicFramePr>
            <p:nvPr/>
          </p:nvGraphicFramePr>
          <p:xfrm>
            <a:off x="6469" y="4967"/>
            <a:ext cx="285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2" name="Equation" r:id="rId25" imgW="215640" imgH="215640" progId="Equation.3">
                    <p:embed/>
                  </p:oleObj>
                </mc:Choice>
                <mc:Fallback>
                  <p:oleObj name="Equation" r:id="rId25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9" y="4967"/>
                          <a:ext cx="285" cy="246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3036" name="Group 304"/>
            <p:cNvGrpSpPr>
              <a:grpSpLocks/>
            </p:cNvGrpSpPr>
            <p:nvPr/>
          </p:nvGrpSpPr>
          <p:grpSpPr bwMode="auto">
            <a:xfrm>
              <a:off x="6197" y="4809"/>
              <a:ext cx="256" cy="210"/>
              <a:chOff x="2698" y="1993"/>
              <a:chExt cx="180" cy="190"/>
            </a:xfrm>
          </p:grpSpPr>
          <p:sp>
            <p:nvSpPr>
              <p:cNvPr id="83039" name="Freeform 305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40" name="Line 306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3037" name="Text Box 307"/>
            <p:cNvSpPr txBox="1">
              <a:spLocks noChangeArrowheads="1"/>
            </p:cNvSpPr>
            <p:nvPr/>
          </p:nvSpPr>
          <p:spPr bwMode="auto">
            <a:xfrm>
              <a:off x="6355" y="3633"/>
              <a:ext cx="92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Pycnocline</a:t>
              </a:r>
            </a:p>
          </p:txBody>
        </p:sp>
        <p:sp>
          <p:nvSpPr>
            <p:cNvPr id="83038" name="Text Box 308"/>
            <p:cNvSpPr txBox="1">
              <a:spLocks noChangeArrowheads="1"/>
            </p:cNvSpPr>
            <p:nvPr/>
          </p:nvSpPr>
          <p:spPr bwMode="auto">
            <a:xfrm>
              <a:off x="4192" y="5559"/>
              <a:ext cx="91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Depth</a:t>
              </a:r>
            </a:p>
          </p:txBody>
        </p:sp>
      </p:grpSp>
      <p:grpSp>
        <p:nvGrpSpPr>
          <p:cNvPr id="21" name="Group 355"/>
          <p:cNvGrpSpPr>
            <a:grpSpLocks/>
          </p:cNvGrpSpPr>
          <p:nvPr/>
        </p:nvGrpSpPr>
        <p:grpSpPr bwMode="auto">
          <a:xfrm>
            <a:off x="1338263" y="1844675"/>
            <a:ext cx="7050087" cy="4524375"/>
            <a:chOff x="3833" y="2939"/>
            <a:chExt cx="4441" cy="2850"/>
          </a:xfrm>
        </p:grpSpPr>
        <p:grpSp>
          <p:nvGrpSpPr>
            <p:cNvPr id="82974" name="Group 311"/>
            <p:cNvGrpSpPr>
              <a:grpSpLocks/>
            </p:cNvGrpSpPr>
            <p:nvPr/>
          </p:nvGrpSpPr>
          <p:grpSpPr bwMode="auto">
            <a:xfrm>
              <a:off x="4397" y="3465"/>
              <a:ext cx="118" cy="256"/>
              <a:chOff x="1454" y="1693"/>
              <a:chExt cx="119" cy="289"/>
            </a:xfrm>
          </p:grpSpPr>
          <p:graphicFrame>
            <p:nvGraphicFramePr>
              <p:cNvPr id="82951" name="Object 7"/>
              <p:cNvGraphicFramePr>
                <a:graphicFrameLocks noChangeAspect="1"/>
              </p:cNvGraphicFramePr>
              <p:nvPr/>
            </p:nvGraphicFramePr>
            <p:xfrm>
              <a:off x="1454" y="1693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053" r:id="rId26" imgW="273600" imgH="201600" progId="">
                      <p:embed/>
                    </p:oleObj>
                  </mc:Choice>
                  <mc:Fallback>
                    <p:oleObj r:id="rId26" imgW="27360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4" y="1693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011" name="Text Box 313"/>
              <p:cNvSpPr txBox="1">
                <a:spLocks noChangeArrowheads="1"/>
              </p:cNvSpPr>
              <p:nvPr/>
            </p:nvSpPr>
            <p:spPr bwMode="auto">
              <a:xfrm>
                <a:off x="1454" y="1693"/>
                <a:ext cx="120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82975" name="Group 314"/>
            <p:cNvGrpSpPr>
              <a:grpSpLocks/>
            </p:cNvGrpSpPr>
            <p:nvPr/>
          </p:nvGrpSpPr>
          <p:grpSpPr bwMode="auto">
            <a:xfrm>
              <a:off x="7001" y="3465"/>
              <a:ext cx="134" cy="256"/>
              <a:chOff x="4086" y="1693"/>
              <a:chExt cx="135" cy="289"/>
            </a:xfrm>
          </p:grpSpPr>
          <p:graphicFrame>
            <p:nvGraphicFramePr>
              <p:cNvPr id="82950" name="Object 6"/>
              <p:cNvGraphicFramePr>
                <a:graphicFrameLocks noChangeAspect="1"/>
              </p:cNvGraphicFramePr>
              <p:nvPr/>
            </p:nvGraphicFramePr>
            <p:xfrm>
              <a:off x="4086" y="1693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054" r:id="rId27" imgW="299520" imgH="201600" progId="">
                      <p:embed/>
                    </p:oleObj>
                  </mc:Choice>
                  <mc:Fallback>
                    <p:oleObj r:id="rId27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6" y="1693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010" name="Text Box 316"/>
              <p:cNvSpPr txBox="1">
                <a:spLocks noChangeArrowheads="1"/>
              </p:cNvSpPr>
              <p:nvPr/>
            </p:nvSpPr>
            <p:spPr bwMode="auto">
              <a:xfrm>
                <a:off x="4086" y="1693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grpSp>
          <p:nvGrpSpPr>
            <p:cNvPr id="82976" name="Group 317"/>
            <p:cNvGrpSpPr>
              <a:grpSpLocks/>
            </p:cNvGrpSpPr>
            <p:nvPr/>
          </p:nvGrpSpPr>
          <p:grpSpPr bwMode="auto">
            <a:xfrm>
              <a:off x="4390" y="4779"/>
              <a:ext cx="134" cy="258"/>
              <a:chOff x="1446" y="3167"/>
              <a:chExt cx="135" cy="289"/>
            </a:xfrm>
          </p:grpSpPr>
          <p:graphicFrame>
            <p:nvGraphicFramePr>
              <p:cNvPr id="82949" name="Object 5"/>
              <p:cNvGraphicFramePr>
                <a:graphicFrameLocks noChangeAspect="1"/>
              </p:cNvGraphicFramePr>
              <p:nvPr/>
            </p:nvGraphicFramePr>
            <p:xfrm>
              <a:off x="1446" y="3167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055" r:id="rId28" imgW="299520" imgH="201600" progId="">
                      <p:embed/>
                    </p:oleObj>
                  </mc:Choice>
                  <mc:Fallback>
                    <p:oleObj r:id="rId28" imgW="299520" imgH="201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6" y="3167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009" name="Text Box 319"/>
              <p:cNvSpPr txBox="1">
                <a:spLocks noChangeArrowheads="1"/>
              </p:cNvSpPr>
              <p:nvPr/>
            </p:nvSpPr>
            <p:spPr bwMode="auto">
              <a:xfrm>
                <a:off x="1446" y="3167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GB"/>
              </a:p>
            </p:txBody>
          </p:sp>
        </p:grpSp>
        <p:sp>
          <p:nvSpPr>
            <p:cNvPr id="82977" name="Rectangle 320"/>
            <p:cNvSpPr>
              <a:spLocks noChangeArrowheads="1"/>
            </p:cNvSpPr>
            <p:nvPr/>
          </p:nvSpPr>
          <p:spPr bwMode="auto">
            <a:xfrm>
              <a:off x="3833" y="3214"/>
              <a:ext cx="3905" cy="2307"/>
            </a:xfrm>
            <a:prstGeom prst="rect">
              <a:avLst/>
            </a:prstGeom>
            <a:solidFill>
              <a:srgbClr val="FFFFFF"/>
            </a:solidFill>
            <a:ln w="38227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78" name="Freeform 321"/>
            <p:cNvSpPr>
              <a:spLocks noChangeArrowheads="1"/>
            </p:cNvSpPr>
            <p:nvPr/>
          </p:nvSpPr>
          <p:spPr bwMode="auto">
            <a:xfrm>
              <a:off x="4230" y="3214"/>
              <a:ext cx="3460" cy="1707"/>
            </a:xfrm>
            <a:custGeom>
              <a:avLst/>
              <a:gdLst>
                <a:gd name="T0" fmla="*/ 7 w 3499"/>
                <a:gd name="T1" fmla="*/ 0 h 1913"/>
                <a:gd name="T2" fmla="*/ 91 w 3499"/>
                <a:gd name="T3" fmla="*/ 612 h 1913"/>
                <a:gd name="T4" fmla="*/ 552 w 3499"/>
                <a:gd name="T5" fmla="*/ 775 h 1913"/>
                <a:gd name="T6" fmla="*/ 1222 w 3499"/>
                <a:gd name="T7" fmla="*/ 838 h 1913"/>
                <a:gd name="T8" fmla="*/ 2061 w 3499"/>
                <a:gd name="T9" fmla="*/ 858 h 1913"/>
                <a:gd name="T10" fmla="*/ 3235 w 3499"/>
                <a:gd name="T11" fmla="*/ 858 h 19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99"/>
                <a:gd name="T19" fmla="*/ 0 h 1913"/>
                <a:gd name="T20" fmla="*/ 3499 w 3499"/>
                <a:gd name="T21" fmla="*/ 1913 h 19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99" h="1913">
                  <a:moveTo>
                    <a:pt x="7" y="0"/>
                  </a:moveTo>
                  <a:cubicBezTo>
                    <a:pt x="3" y="536"/>
                    <a:pt x="0" y="1073"/>
                    <a:pt x="98" y="1360"/>
                  </a:cubicBezTo>
                  <a:cubicBezTo>
                    <a:pt x="196" y="1647"/>
                    <a:pt x="392" y="1640"/>
                    <a:pt x="596" y="1723"/>
                  </a:cubicBezTo>
                  <a:cubicBezTo>
                    <a:pt x="800" y="1806"/>
                    <a:pt x="1050" y="1829"/>
                    <a:pt x="1322" y="1859"/>
                  </a:cubicBezTo>
                  <a:cubicBezTo>
                    <a:pt x="1594" y="1889"/>
                    <a:pt x="1866" y="1897"/>
                    <a:pt x="2229" y="1905"/>
                  </a:cubicBezTo>
                  <a:cubicBezTo>
                    <a:pt x="2592" y="1913"/>
                    <a:pt x="3287" y="1905"/>
                    <a:pt x="3499" y="1905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79" name="AutoShape 322"/>
            <p:cNvSpPr>
              <a:spLocks noChangeArrowheads="1"/>
            </p:cNvSpPr>
            <p:nvPr/>
          </p:nvSpPr>
          <p:spPr bwMode="auto">
            <a:xfrm>
              <a:off x="4999" y="5277"/>
              <a:ext cx="673" cy="162"/>
            </a:xfrm>
            <a:prstGeom prst="rightArrow">
              <a:avLst>
                <a:gd name="adj1" fmla="val 50000"/>
                <a:gd name="adj2" fmla="val 103858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80" name="AutoShape 323"/>
            <p:cNvSpPr>
              <a:spLocks noChangeArrowheads="1"/>
            </p:cNvSpPr>
            <p:nvPr/>
          </p:nvSpPr>
          <p:spPr bwMode="auto">
            <a:xfrm flipH="1">
              <a:off x="4956" y="4904"/>
              <a:ext cx="582" cy="164"/>
            </a:xfrm>
            <a:prstGeom prst="rightArrow">
              <a:avLst>
                <a:gd name="adj1" fmla="val 50000"/>
                <a:gd name="adj2" fmla="val 88720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81" name="AutoShape 324"/>
            <p:cNvSpPr>
              <a:spLocks noChangeArrowheads="1"/>
            </p:cNvSpPr>
            <p:nvPr/>
          </p:nvSpPr>
          <p:spPr bwMode="auto">
            <a:xfrm flipV="1">
              <a:off x="7108" y="4993"/>
              <a:ext cx="403" cy="405"/>
            </a:xfrm>
            <a:prstGeom prst="curvedLeftArrow">
              <a:avLst>
                <a:gd name="adj1" fmla="val 19541"/>
                <a:gd name="adj2" fmla="val 40012"/>
                <a:gd name="adj3" fmla="val 66667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82" name="Text Box 325"/>
            <p:cNvSpPr txBox="1">
              <a:spLocks noChangeArrowheads="1"/>
            </p:cNvSpPr>
            <p:nvPr/>
          </p:nvSpPr>
          <p:spPr bwMode="auto">
            <a:xfrm>
              <a:off x="3944" y="5059"/>
              <a:ext cx="91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AABW</a:t>
              </a:r>
            </a:p>
          </p:txBody>
        </p:sp>
        <p:sp>
          <p:nvSpPr>
            <p:cNvPr id="82983" name="Freeform 326"/>
            <p:cNvSpPr>
              <a:spLocks noChangeArrowheads="1"/>
            </p:cNvSpPr>
            <p:nvPr/>
          </p:nvSpPr>
          <p:spPr bwMode="auto">
            <a:xfrm>
              <a:off x="4597" y="3214"/>
              <a:ext cx="2676" cy="646"/>
            </a:xfrm>
            <a:custGeom>
              <a:avLst/>
              <a:gdLst>
                <a:gd name="T0" fmla="*/ 2468 w 2707"/>
                <a:gd name="T1" fmla="*/ 0 h 1058"/>
                <a:gd name="T2" fmla="*/ 2428 w 2707"/>
                <a:gd name="T3" fmla="*/ 21 h 1058"/>
                <a:gd name="T4" fmla="*/ 2050 w 2707"/>
                <a:gd name="T5" fmla="*/ 29 h 1058"/>
                <a:gd name="T6" fmla="*/ 502 w 2707"/>
                <a:gd name="T7" fmla="*/ 29 h 1058"/>
                <a:gd name="T8" fmla="*/ 0 w 2707"/>
                <a:gd name="T9" fmla="*/ 0 h 10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07"/>
                <a:gd name="T16" fmla="*/ 0 h 1058"/>
                <a:gd name="T17" fmla="*/ 2707 w 2707"/>
                <a:gd name="T18" fmla="*/ 1058 h 10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07" h="1058">
                  <a:moveTo>
                    <a:pt x="2676" y="0"/>
                  </a:moveTo>
                  <a:cubicBezTo>
                    <a:pt x="2691" y="264"/>
                    <a:pt x="2707" y="529"/>
                    <a:pt x="2631" y="680"/>
                  </a:cubicBezTo>
                  <a:cubicBezTo>
                    <a:pt x="2555" y="831"/>
                    <a:pt x="2570" y="869"/>
                    <a:pt x="2222" y="907"/>
                  </a:cubicBezTo>
                  <a:cubicBezTo>
                    <a:pt x="1874" y="945"/>
                    <a:pt x="914" y="1058"/>
                    <a:pt x="544" y="907"/>
                  </a:cubicBezTo>
                  <a:cubicBezTo>
                    <a:pt x="174" y="756"/>
                    <a:pt x="87" y="378"/>
                    <a:pt x="0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84" name="AutoShape 327"/>
            <p:cNvSpPr>
              <a:spLocks noChangeArrowheads="1"/>
            </p:cNvSpPr>
            <p:nvPr/>
          </p:nvSpPr>
          <p:spPr bwMode="auto">
            <a:xfrm flipH="1">
              <a:off x="4927" y="4020"/>
              <a:ext cx="583" cy="300"/>
            </a:xfrm>
            <a:prstGeom prst="rightArrow">
              <a:avLst>
                <a:gd name="adj1" fmla="val 50000"/>
                <a:gd name="adj2" fmla="val 48583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85" name="Text Box 328"/>
            <p:cNvSpPr txBox="1">
              <a:spLocks noChangeArrowheads="1"/>
            </p:cNvSpPr>
            <p:nvPr/>
          </p:nvSpPr>
          <p:spPr bwMode="auto">
            <a:xfrm>
              <a:off x="6840" y="4212"/>
              <a:ext cx="7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NADW</a:t>
              </a:r>
            </a:p>
          </p:txBody>
        </p:sp>
        <p:sp>
          <p:nvSpPr>
            <p:cNvPr id="82986" name="AutoShape 329"/>
            <p:cNvSpPr>
              <a:spLocks noChangeArrowheads="1"/>
            </p:cNvSpPr>
            <p:nvPr/>
          </p:nvSpPr>
          <p:spPr bwMode="auto">
            <a:xfrm flipH="1" flipV="1">
              <a:off x="4372" y="3254"/>
              <a:ext cx="545" cy="607"/>
            </a:xfrm>
            <a:prstGeom prst="curvedLeftArrow">
              <a:avLst>
                <a:gd name="adj1" fmla="val 21656"/>
                <a:gd name="adj2" fmla="val 44344"/>
                <a:gd name="adj3" fmla="val 66667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87" name="AutoShape 330"/>
            <p:cNvSpPr>
              <a:spLocks noChangeArrowheads="1"/>
            </p:cNvSpPr>
            <p:nvPr/>
          </p:nvSpPr>
          <p:spPr bwMode="auto">
            <a:xfrm>
              <a:off x="5674" y="3336"/>
              <a:ext cx="582" cy="298"/>
            </a:xfrm>
            <a:prstGeom prst="rightArrow">
              <a:avLst>
                <a:gd name="adj1" fmla="val 50000"/>
                <a:gd name="adj2" fmla="val 48826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88" name="AutoShape 331"/>
            <p:cNvSpPr>
              <a:spLocks noChangeArrowheads="1"/>
            </p:cNvSpPr>
            <p:nvPr/>
          </p:nvSpPr>
          <p:spPr bwMode="auto">
            <a:xfrm>
              <a:off x="7325" y="3376"/>
              <a:ext cx="277" cy="417"/>
            </a:xfrm>
            <a:prstGeom prst="downArrow">
              <a:avLst>
                <a:gd name="adj1" fmla="val 50000"/>
                <a:gd name="adj2" fmla="val 37635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89" name="AutoShape 332"/>
            <p:cNvSpPr>
              <a:spLocks noChangeArrowheads="1"/>
            </p:cNvSpPr>
            <p:nvPr/>
          </p:nvSpPr>
          <p:spPr bwMode="auto">
            <a:xfrm>
              <a:off x="3922" y="3537"/>
              <a:ext cx="225" cy="323"/>
            </a:xfrm>
            <a:prstGeom prst="downArrow">
              <a:avLst>
                <a:gd name="adj1" fmla="val 50000"/>
                <a:gd name="adj2" fmla="val 35889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90" name="Line 333"/>
            <p:cNvSpPr>
              <a:spLocks noChangeShapeType="1"/>
            </p:cNvSpPr>
            <p:nvPr/>
          </p:nvSpPr>
          <p:spPr bwMode="auto">
            <a:xfrm>
              <a:off x="7602" y="5520"/>
              <a:ext cx="404" cy="1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991" name="Line 334"/>
            <p:cNvSpPr>
              <a:spLocks noChangeShapeType="1"/>
            </p:cNvSpPr>
            <p:nvPr/>
          </p:nvSpPr>
          <p:spPr bwMode="auto">
            <a:xfrm>
              <a:off x="5044" y="3052"/>
              <a:ext cx="1" cy="258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992" name="Text Box 335"/>
            <p:cNvSpPr txBox="1">
              <a:spLocks noChangeArrowheads="1"/>
            </p:cNvSpPr>
            <p:nvPr/>
          </p:nvSpPr>
          <p:spPr bwMode="auto">
            <a:xfrm>
              <a:off x="5044" y="5558"/>
              <a:ext cx="6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800">
                  <a:latin typeface="Arial" charset="0"/>
                  <a:cs typeface="Arial" charset="0"/>
                </a:rPr>
                <a:t>30°S</a:t>
              </a:r>
            </a:p>
          </p:txBody>
        </p:sp>
        <p:sp>
          <p:nvSpPr>
            <p:cNvPr id="82993" name="Text Box 336"/>
            <p:cNvSpPr txBox="1">
              <a:spLocks noChangeArrowheads="1"/>
            </p:cNvSpPr>
            <p:nvPr/>
          </p:nvSpPr>
          <p:spPr bwMode="auto">
            <a:xfrm>
              <a:off x="7361" y="5601"/>
              <a:ext cx="9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Latitude</a:t>
              </a:r>
            </a:p>
          </p:txBody>
        </p:sp>
        <p:sp>
          <p:nvSpPr>
            <p:cNvPr id="82994" name="Line 337"/>
            <p:cNvSpPr>
              <a:spLocks noChangeShapeType="1"/>
            </p:cNvSpPr>
            <p:nvPr/>
          </p:nvSpPr>
          <p:spPr bwMode="auto">
            <a:xfrm>
              <a:off x="3833" y="5439"/>
              <a:ext cx="3" cy="324"/>
            </a:xfrm>
            <a:prstGeom prst="line">
              <a:avLst/>
            </a:prstGeom>
            <a:noFill/>
            <a:ln w="9398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82995" name="Group 338"/>
            <p:cNvGrpSpPr>
              <a:grpSpLocks/>
            </p:cNvGrpSpPr>
            <p:nvPr/>
          </p:nvGrpSpPr>
          <p:grpSpPr bwMode="auto">
            <a:xfrm>
              <a:off x="5550" y="3731"/>
              <a:ext cx="256" cy="210"/>
              <a:chOff x="2698" y="1993"/>
              <a:chExt cx="180" cy="190"/>
            </a:xfrm>
          </p:grpSpPr>
          <p:sp>
            <p:nvSpPr>
              <p:cNvPr id="83007" name="Freeform 339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08" name="Line 340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2996" name="Group 341"/>
            <p:cNvGrpSpPr>
              <a:grpSpLocks/>
            </p:cNvGrpSpPr>
            <p:nvPr/>
          </p:nvGrpSpPr>
          <p:grpSpPr bwMode="auto">
            <a:xfrm>
              <a:off x="3968" y="2939"/>
              <a:ext cx="209" cy="275"/>
              <a:chOff x="1020" y="1185"/>
              <a:chExt cx="119" cy="228"/>
            </a:xfrm>
          </p:grpSpPr>
          <p:sp>
            <p:nvSpPr>
              <p:cNvPr id="83005" name="Freeform 342"/>
              <p:cNvSpPr>
                <a:spLocks noChangeArrowheads="1"/>
              </p:cNvSpPr>
              <p:nvPr/>
            </p:nvSpPr>
            <p:spPr bwMode="auto">
              <a:xfrm>
                <a:off x="1020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06" name="Line 343"/>
              <p:cNvSpPr>
                <a:spLocks noChangeShapeType="1"/>
              </p:cNvSpPr>
              <p:nvPr/>
            </p:nvSpPr>
            <p:spPr bwMode="auto">
              <a:xfrm flipV="1">
                <a:off x="1125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2997" name="Group 344"/>
            <p:cNvGrpSpPr>
              <a:grpSpLocks/>
            </p:cNvGrpSpPr>
            <p:nvPr/>
          </p:nvGrpSpPr>
          <p:grpSpPr bwMode="auto">
            <a:xfrm>
              <a:off x="7422" y="2970"/>
              <a:ext cx="206" cy="244"/>
              <a:chOff x="4512" y="1185"/>
              <a:chExt cx="119" cy="228"/>
            </a:xfrm>
          </p:grpSpPr>
          <p:sp>
            <p:nvSpPr>
              <p:cNvPr id="83003" name="Freeform 345"/>
              <p:cNvSpPr>
                <a:spLocks noChangeArrowheads="1"/>
              </p:cNvSpPr>
              <p:nvPr/>
            </p:nvSpPr>
            <p:spPr bwMode="auto">
              <a:xfrm>
                <a:off x="4512" y="1232"/>
                <a:ext cx="120" cy="182"/>
              </a:xfrm>
              <a:custGeom>
                <a:avLst/>
                <a:gdLst>
                  <a:gd name="T0" fmla="*/ 15 w 120"/>
                  <a:gd name="T1" fmla="*/ 182 h 182"/>
                  <a:gd name="T2" fmla="*/ 15 w 120"/>
                  <a:gd name="T3" fmla="*/ 45 h 182"/>
                  <a:gd name="T4" fmla="*/ 105 w 120"/>
                  <a:gd name="T5" fmla="*/ 91 h 182"/>
                  <a:gd name="T6" fmla="*/ 105 w 120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182"/>
                  <a:gd name="T14" fmla="*/ 120 w 120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182">
                    <a:moveTo>
                      <a:pt x="15" y="182"/>
                    </a:moveTo>
                    <a:cubicBezTo>
                      <a:pt x="7" y="121"/>
                      <a:pt x="0" y="60"/>
                      <a:pt x="15" y="45"/>
                    </a:cubicBezTo>
                    <a:cubicBezTo>
                      <a:pt x="30" y="30"/>
                      <a:pt x="90" y="98"/>
                      <a:pt x="105" y="91"/>
                    </a:cubicBezTo>
                    <a:cubicBezTo>
                      <a:pt x="120" y="84"/>
                      <a:pt x="105" y="15"/>
                      <a:pt x="10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04" name="Line 346"/>
              <p:cNvSpPr>
                <a:spLocks noChangeShapeType="1"/>
              </p:cNvSpPr>
              <p:nvPr/>
            </p:nvSpPr>
            <p:spPr bwMode="auto">
              <a:xfrm flipV="1">
                <a:off x="4617" y="1184"/>
                <a:ext cx="1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aphicFrame>
          <p:nvGraphicFramePr>
            <p:cNvPr id="82946" name="Object 2"/>
            <p:cNvGraphicFramePr>
              <a:graphicFrameLocks noChangeAspect="1"/>
            </p:cNvGraphicFramePr>
            <p:nvPr/>
          </p:nvGraphicFramePr>
          <p:xfrm>
            <a:off x="5134" y="4317"/>
            <a:ext cx="416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6" r:id="rId29" imgW="219960" imgH="169200" progId="">
                    <p:embed/>
                  </p:oleObj>
                </mc:Choice>
                <mc:Fallback>
                  <p:oleObj r:id="rId29" imgW="219960" imgH="169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4" y="4317"/>
                          <a:ext cx="416" cy="32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47" name="Object 3"/>
            <p:cNvGraphicFramePr>
              <a:graphicFrameLocks noChangeAspect="1"/>
            </p:cNvGraphicFramePr>
            <p:nvPr/>
          </p:nvGraphicFramePr>
          <p:xfrm>
            <a:off x="5794" y="3821"/>
            <a:ext cx="344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7" r:id="rId30" imgW="264960" imgH="201600" progId="">
                    <p:embed/>
                  </p:oleObj>
                </mc:Choice>
                <mc:Fallback>
                  <p:oleObj r:id="rId30" imgW="264960" imgH="201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4" y="3821"/>
                          <a:ext cx="344" cy="24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48" name="Object 4"/>
            <p:cNvGraphicFramePr>
              <a:graphicFrameLocks noChangeAspect="1"/>
            </p:cNvGraphicFramePr>
            <p:nvPr/>
          </p:nvGraphicFramePr>
          <p:xfrm>
            <a:off x="6193" y="4944"/>
            <a:ext cx="285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58" name="…quation" r:id="rId31" imgW="215640" imgH="215640" progId="Equation.3">
                    <p:embed/>
                  </p:oleObj>
                </mc:Choice>
                <mc:Fallback>
                  <p:oleObj name="…quation" r:id="rId31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3" y="4944"/>
                          <a:ext cx="285" cy="246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998" name="Group 350"/>
            <p:cNvGrpSpPr>
              <a:grpSpLocks/>
            </p:cNvGrpSpPr>
            <p:nvPr/>
          </p:nvGrpSpPr>
          <p:grpSpPr bwMode="auto">
            <a:xfrm>
              <a:off x="5921" y="4786"/>
              <a:ext cx="256" cy="210"/>
              <a:chOff x="2698" y="1993"/>
              <a:chExt cx="180" cy="190"/>
            </a:xfrm>
          </p:grpSpPr>
          <p:sp>
            <p:nvSpPr>
              <p:cNvPr id="83001" name="Freeform 351"/>
              <p:cNvSpPr>
                <a:spLocks noChangeArrowheads="1"/>
              </p:cNvSpPr>
              <p:nvPr/>
            </p:nvSpPr>
            <p:spPr bwMode="auto">
              <a:xfrm>
                <a:off x="2698" y="1994"/>
                <a:ext cx="145" cy="190"/>
              </a:xfrm>
              <a:custGeom>
                <a:avLst/>
                <a:gdLst>
                  <a:gd name="T0" fmla="*/ 0 w 181"/>
                  <a:gd name="T1" fmla="*/ 8752 h 99"/>
                  <a:gd name="T2" fmla="*/ 9 w 181"/>
                  <a:gd name="T3" fmla="*/ 0 h 99"/>
                  <a:gd name="T4" fmla="*/ 29 w 181"/>
                  <a:gd name="T5" fmla="*/ 8752 h 99"/>
                  <a:gd name="T6" fmla="*/ 38 w 181"/>
                  <a:gd name="T7" fmla="*/ 43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99"/>
                  <a:gd name="T14" fmla="*/ 181 w 181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99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13" y="83"/>
                      <a:pt x="136" y="91"/>
                    </a:cubicBezTo>
                    <a:cubicBezTo>
                      <a:pt x="159" y="99"/>
                      <a:pt x="174" y="53"/>
                      <a:pt x="181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002" name="Line 352"/>
              <p:cNvSpPr>
                <a:spLocks noChangeShapeType="1"/>
              </p:cNvSpPr>
              <p:nvPr/>
            </p:nvSpPr>
            <p:spPr bwMode="auto">
              <a:xfrm flipV="1">
                <a:off x="2807" y="1992"/>
                <a:ext cx="72" cy="1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2999" name="Text Box 353"/>
            <p:cNvSpPr txBox="1">
              <a:spLocks noChangeArrowheads="1"/>
            </p:cNvSpPr>
            <p:nvPr/>
          </p:nvSpPr>
          <p:spPr bwMode="auto">
            <a:xfrm>
              <a:off x="6079" y="3610"/>
              <a:ext cx="92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Pycnocline</a:t>
              </a:r>
            </a:p>
          </p:txBody>
        </p:sp>
        <p:sp>
          <p:nvSpPr>
            <p:cNvPr id="83000" name="Text Box 354"/>
            <p:cNvSpPr txBox="1">
              <a:spLocks noChangeArrowheads="1"/>
            </p:cNvSpPr>
            <p:nvPr/>
          </p:nvSpPr>
          <p:spPr bwMode="auto">
            <a:xfrm>
              <a:off x="3916" y="5536"/>
              <a:ext cx="91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200">
                  <a:latin typeface="Arial" charset="0"/>
                  <a:cs typeface="Arial" charset="0"/>
                </a:rPr>
                <a:t>Depth</a:t>
              </a:r>
            </a:p>
          </p:txBody>
        </p:sp>
      </p:grpSp>
      <p:sp>
        <p:nvSpPr>
          <p:cNvPr id="837833" name="Oval 201"/>
          <p:cNvSpPr>
            <a:spLocks noChangeArrowheads="1"/>
          </p:cNvSpPr>
          <p:nvPr/>
        </p:nvSpPr>
        <p:spPr bwMode="auto">
          <a:xfrm>
            <a:off x="2051050" y="4581525"/>
            <a:ext cx="3024188" cy="1728788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4000"/>
              <a:t>+1.5 Sv </a:t>
            </a:r>
          </a:p>
        </p:txBody>
      </p:sp>
      <p:sp>
        <p:nvSpPr>
          <p:cNvPr id="82973" name="Rectangle 436"/>
          <p:cNvSpPr txBox="1">
            <a:spLocks noChangeArrowheads="1"/>
          </p:cNvSpPr>
          <p:nvPr/>
        </p:nvSpPr>
        <p:spPr bwMode="auto">
          <a:xfrm>
            <a:off x="381000" y="152400"/>
            <a:ext cx="8458200" cy="863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fr-FR" sz="3600" dirty="0" err="1">
                <a:solidFill>
                  <a:schemeClr val="accent1"/>
                </a:solidFill>
              </a:rPr>
              <a:t>Process</a:t>
            </a:r>
            <a:r>
              <a:rPr lang="fr-FR" sz="3600" dirty="0">
                <a:solidFill>
                  <a:schemeClr val="accent1"/>
                </a:solidFill>
              </a:rPr>
              <a:t> 3: </a:t>
            </a:r>
            <a:r>
              <a:rPr lang="fr-FR" sz="3600" dirty="0" err="1">
                <a:solidFill>
                  <a:schemeClr val="accent1"/>
                </a:solidFill>
              </a:rPr>
              <a:t>southern</a:t>
            </a:r>
            <a:r>
              <a:rPr lang="fr-FR" sz="3600" dirty="0">
                <a:solidFill>
                  <a:schemeClr val="accent1"/>
                </a:solidFill>
              </a:rPr>
              <a:t> </a:t>
            </a:r>
            <a:r>
              <a:rPr lang="fr-FR" sz="3600" dirty="0" err="1">
                <a:solidFill>
                  <a:schemeClr val="accent1"/>
                </a:solidFill>
              </a:rPr>
              <a:t>wind</a:t>
            </a:r>
            <a:r>
              <a:rPr lang="fr-FR" sz="3600" dirty="0">
                <a:solidFill>
                  <a:schemeClr val="accent1"/>
                </a:solidFill>
              </a:rPr>
              <a:t> </a:t>
            </a:r>
            <a:r>
              <a:rPr lang="fr-FR" sz="3600" dirty="0" err="1">
                <a:solidFill>
                  <a:schemeClr val="accent1"/>
                </a:solidFill>
              </a:rPr>
              <a:t>increase</a:t>
            </a:r>
            <a:endParaRPr lang="fr-FR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29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8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705185"/>
          </a:xfrm>
        </p:spPr>
        <p:txBody>
          <a:bodyPr/>
          <a:lstStyle/>
          <a:p>
            <a:r>
              <a:rPr lang="en-GB" sz="3600" dirty="0" smtClean="0"/>
              <a:t>Update from EMBRACE project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1032894"/>
            <a:ext cx="6045200" cy="377613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New freshwater release scenario including iceberg drifts (van </a:t>
            </a:r>
            <a:r>
              <a:rPr lang="en-GB" sz="2000" dirty="0"/>
              <a:t>d</a:t>
            </a:r>
            <a:r>
              <a:rPr lang="en-GB" sz="2000" dirty="0" smtClean="0"/>
              <a:t>en Berk &amp; </a:t>
            </a:r>
            <a:r>
              <a:rPr lang="en-GB" sz="2000" dirty="0" err="1" smtClean="0"/>
              <a:t>Drijfhout</a:t>
            </a:r>
            <a:r>
              <a:rPr lang="en-GB" sz="2000" dirty="0" smtClean="0"/>
              <a:t> et al. 2014)</a:t>
            </a:r>
          </a:p>
          <a:p>
            <a:r>
              <a:rPr lang="en-GB" sz="2000" dirty="0" smtClean="0"/>
              <a:t>Melting both in the northern and southern hemispheres based on observation-based hypotheses</a:t>
            </a:r>
          </a:p>
          <a:p>
            <a:r>
              <a:rPr lang="en-GB" sz="2000" dirty="0" smtClean="0"/>
              <a:t>4 </a:t>
            </a:r>
            <a:r>
              <a:rPr lang="en-GB" sz="2000" dirty="0" err="1" smtClean="0"/>
              <a:t>european</a:t>
            </a:r>
            <a:r>
              <a:rPr lang="en-GB" sz="2000" dirty="0" smtClean="0"/>
              <a:t> models (here focus on only one)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467" y="1843040"/>
            <a:ext cx="3420533" cy="5041101"/>
          </a:xfrm>
          <a:prstGeom prst="rect">
            <a:avLst/>
          </a:prstGeom>
        </p:spPr>
      </p:pic>
      <p:grpSp>
        <p:nvGrpSpPr>
          <p:cNvPr id="9" name="Grouper 8"/>
          <p:cNvGrpSpPr/>
          <p:nvPr/>
        </p:nvGrpSpPr>
        <p:grpSpPr>
          <a:xfrm>
            <a:off x="736600" y="3699933"/>
            <a:ext cx="4783669" cy="3158067"/>
            <a:chOff x="3304240" y="2943024"/>
            <a:chExt cx="2968237" cy="2458709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4240" y="2943024"/>
              <a:ext cx="2798901" cy="2458709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5359403" y="4207078"/>
              <a:ext cx="9130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/>
                <a:t>Antarctic</a:t>
              </a:r>
              <a:endParaRPr lang="en-GB" sz="11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359402" y="4768722"/>
              <a:ext cx="9130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err="1" smtClean="0"/>
                <a:t>Groenland</a:t>
              </a:r>
              <a:endParaRPr lang="en-GB" sz="1100" dirty="0"/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652" y="880497"/>
            <a:ext cx="178392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3866" y="1862667"/>
            <a:ext cx="4277861" cy="221826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MOC response in IPSL-CM5A-LR similar to Swingedouw et al. (2009) but here in an AOGCM with more realistic forcing and timing</a:t>
            </a:r>
            <a:endParaRPr lang="en-GB" sz="2000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78908"/>
            <a:ext cx="4243995" cy="1336956"/>
          </a:xfrm>
        </p:spPr>
        <p:txBody>
          <a:bodyPr/>
          <a:lstStyle/>
          <a:p>
            <a:r>
              <a:rPr lang="en-GB" sz="4000" dirty="0" smtClean="0"/>
              <a:t>New hosing experiment</a:t>
            </a:r>
            <a:endParaRPr lang="en-GB" sz="4000" dirty="0"/>
          </a:p>
        </p:txBody>
      </p:sp>
      <p:grpSp>
        <p:nvGrpSpPr>
          <p:cNvPr id="21" name="Grouper 20"/>
          <p:cNvGrpSpPr>
            <a:grpSpLocks noChangeAspect="1"/>
          </p:cNvGrpSpPr>
          <p:nvPr/>
        </p:nvGrpSpPr>
        <p:grpSpPr>
          <a:xfrm>
            <a:off x="-7919" y="4047066"/>
            <a:ext cx="4320000" cy="2801582"/>
            <a:chOff x="9416121" y="4216400"/>
            <a:chExt cx="4097866" cy="2518286"/>
          </a:xfrm>
        </p:grpSpPr>
        <p:sp>
          <p:nvSpPr>
            <p:cNvPr id="22" name="Rectangle 21"/>
            <p:cNvSpPr/>
            <p:nvPr/>
          </p:nvSpPr>
          <p:spPr>
            <a:xfrm>
              <a:off x="9416121" y="4216400"/>
              <a:ext cx="4097866" cy="2518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3" name="Group 13"/>
            <p:cNvGrpSpPr>
              <a:grpSpLocks/>
            </p:cNvGrpSpPr>
            <p:nvPr/>
          </p:nvGrpSpPr>
          <p:grpSpPr bwMode="auto">
            <a:xfrm>
              <a:off x="9448801" y="4453460"/>
              <a:ext cx="3817937" cy="1944688"/>
              <a:chOff x="3355" y="2976"/>
              <a:chExt cx="2405" cy="1225"/>
            </a:xfrm>
          </p:grpSpPr>
          <p:grpSp>
            <p:nvGrpSpPr>
              <p:cNvPr id="24" name="Group 14"/>
              <p:cNvGrpSpPr>
                <a:grpSpLocks/>
              </p:cNvGrpSpPr>
              <p:nvPr/>
            </p:nvGrpSpPr>
            <p:grpSpPr bwMode="auto">
              <a:xfrm>
                <a:off x="3355" y="2977"/>
                <a:ext cx="2405" cy="1224"/>
                <a:chOff x="3355" y="2886"/>
                <a:chExt cx="2405" cy="1224"/>
              </a:xfrm>
            </p:grpSpPr>
            <p:sp>
              <p:nvSpPr>
                <p:cNvPr id="26" name="AutoShape 15"/>
                <p:cNvSpPr>
                  <a:spLocks noChangeArrowheads="1"/>
                </p:cNvSpPr>
                <p:nvPr/>
              </p:nvSpPr>
              <p:spPr bwMode="auto">
                <a:xfrm>
                  <a:off x="4262" y="3520"/>
                  <a:ext cx="681" cy="590"/>
                </a:xfrm>
                <a:prstGeom prst="flowChartExtra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809" y="3293"/>
                  <a:ext cx="1769" cy="409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28" name="Oval 17"/>
                <p:cNvSpPr>
                  <a:spLocks noChangeArrowheads="1"/>
                </p:cNvSpPr>
                <p:nvPr/>
              </p:nvSpPr>
              <p:spPr bwMode="auto">
                <a:xfrm>
                  <a:off x="4921" y="2886"/>
                  <a:ext cx="839" cy="40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fr-FR" sz="2800" dirty="0">
                      <a:solidFill>
                        <a:srgbClr val="FFFFFF"/>
                      </a:solidFill>
                    </a:rPr>
                    <a:t>NADW</a:t>
                  </a:r>
                </a:p>
              </p:txBody>
            </p:sp>
            <p:sp>
              <p:nvSpPr>
                <p:cNvPr id="29" name="Oval 18"/>
                <p:cNvSpPr>
                  <a:spLocks noChangeArrowheads="1"/>
                </p:cNvSpPr>
                <p:nvPr/>
              </p:nvSpPr>
              <p:spPr bwMode="auto">
                <a:xfrm>
                  <a:off x="3355" y="3066"/>
                  <a:ext cx="953" cy="590"/>
                </a:xfrm>
                <a:prstGeom prst="ellipse">
                  <a:avLst/>
                </a:prstGeom>
                <a:solidFill>
                  <a:srgbClr val="00008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fr-FR" sz="3200" dirty="0">
                      <a:solidFill>
                        <a:srgbClr val="FFFFFF"/>
                      </a:solidFill>
                    </a:rPr>
                    <a:t>AABW</a:t>
                  </a:r>
                </a:p>
              </p:txBody>
            </p:sp>
            <p:sp>
              <p:nvSpPr>
                <p:cNvPr id="30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5193" y="3294"/>
                  <a:ext cx="136" cy="0"/>
                </a:xfrm>
                <a:prstGeom prst="line">
                  <a:avLst/>
                </a:prstGeom>
                <a:noFill/>
                <a:ln w="76200" cmpd="sng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3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742" y="3067"/>
                  <a:ext cx="136" cy="0"/>
                </a:xfrm>
                <a:prstGeom prst="line">
                  <a:avLst/>
                </a:prstGeom>
                <a:noFill/>
                <a:ln w="76200" cmpd="sng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  <p:sp>
              <p:nvSpPr>
                <p:cNvPr id="3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742" y="3657"/>
                  <a:ext cx="91" cy="0"/>
                </a:xfrm>
                <a:prstGeom prst="line">
                  <a:avLst/>
                </a:prstGeom>
                <a:noFill/>
                <a:ln w="76200" cmpd="sng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fr-FR"/>
                </a:p>
              </p:txBody>
            </p:sp>
          </p:grp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 flipV="1">
                <a:off x="5329" y="2976"/>
                <a:ext cx="91" cy="0"/>
              </a:xfrm>
              <a:prstGeom prst="line">
                <a:avLst/>
              </a:prstGeom>
              <a:noFill/>
              <a:ln w="76200" cmpd="sng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</p:grpSp>
      </p:grpSp>
      <p:pic>
        <p:nvPicPr>
          <p:cNvPr id="33" name="Imag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092" y="3954884"/>
            <a:ext cx="716583" cy="598844"/>
          </a:xfrm>
          <a:prstGeom prst="rect">
            <a:avLst/>
          </a:prstGeom>
        </p:spPr>
      </p:pic>
      <p:grpSp>
        <p:nvGrpSpPr>
          <p:cNvPr id="34" name="Grouper 33"/>
          <p:cNvGrpSpPr>
            <a:grpSpLocks/>
          </p:cNvGrpSpPr>
          <p:nvPr/>
        </p:nvGrpSpPr>
        <p:grpSpPr>
          <a:xfrm>
            <a:off x="-17798" y="3963929"/>
            <a:ext cx="4320000" cy="2809406"/>
            <a:chOff x="-3471334" y="4178141"/>
            <a:chExt cx="4097866" cy="2641600"/>
          </a:xfrm>
        </p:grpSpPr>
        <p:sp>
          <p:nvSpPr>
            <p:cNvPr id="35" name="Rectangle 34"/>
            <p:cNvSpPr/>
            <p:nvPr/>
          </p:nvSpPr>
          <p:spPr>
            <a:xfrm>
              <a:off x="-3471334" y="4178141"/>
              <a:ext cx="4097866" cy="2641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6" name="Group 4"/>
            <p:cNvGrpSpPr>
              <a:grpSpLocks/>
            </p:cNvGrpSpPr>
            <p:nvPr/>
          </p:nvGrpSpPr>
          <p:grpSpPr bwMode="auto">
            <a:xfrm>
              <a:off x="-3471333" y="4511125"/>
              <a:ext cx="3924300" cy="2084388"/>
              <a:chOff x="3288" y="1162"/>
              <a:chExt cx="2472" cy="1313"/>
            </a:xfrm>
          </p:grpSpPr>
          <p:sp>
            <p:nvSpPr>
              <p:cNvPr id="37" name="AutoShape 5"/>
              <p:cNvSpPr>
                <a:spLocks noChangeArrowheads="1"/>
              </p:cNvSpPr>
              <p:nvPr/>
            </p:nvSpPr>
            <p:spPr bwMode="auto">
              <a:xfrm>
                <a:off x="4171" y="1854"/>
                <a:ext cx="681" cy="621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" name="Line 6"/>
              <p:cNvSpPr>
                <a:spLocks noChangeShapeType="1"/>
              </p:cNvSpPr>
              <p:nvPr/>
            </p:nvSpPr>
            <p:spPr bwMode="auto">
              <a:xfrm>
                <a:off x="3515" y="1570"/>
                <a:ext cx="1905" cy="54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39" name="Oval 7"/>
              <p:cNvSpPr>
                <a:spLocks noChangeArrowheads="1"/>
              </p:cNvSpPr>
              <p:nvPr/>
            </p:nvSpPr>
            <p:spPr bwMode="auto">
              <a:xfrm>
                <a:off x="4649" y="1298"/>
                <a:ext cx="1111" cy="7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fr-FR" sz="3200" dirty="0">
                    <a:solidFill>
                      <a:srgbClr val="FFFFFF"/>
                    </a:solidFill>
                  </a:rPr>
                  <a:t>NADW</a:t>
                </a:r>
              </a:p>
            </p:txBody>
          </p:sp>
          <p:sp>
            <p:nvSpPr>
              <p:cNvPr id="40" name="Oval 8"/>
              <p:cNvSpPr>
                <a:spLocks noChangeArrowheads="1"/>
              </p:cNvSpPr>
              <p:nvPr/>
            </p:nvSpPr>
            <p:spPr bwMode="auto">
              <a:xfrm>
                <a:off x="3288" y="1162"/>
                <a:ext cx="817" cy="408"/>
              </a:xfrm>
              <a:prstGeom prst="ellipse">
                <a:avLst/>
              </a:prstGeom>
              <a:solidFill>
                <a:srgbClr val="00008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fr-FR" sz="2800" dirty="0">
                    <a:solidFill>
                      <a:schemeClr val="bg1"/>
                    </a:solidFill>
                  </a:rPr>
                  <a:t>AABW</a:t>
                </a:r>
              </a:p>
            </p:txBody>
          </p:sp>
          <p:sp>
            <p:nvSpPr>
              <p:cNvPr id="41" name="Line 9"/>
              <p:cNvSpPr>
                <a:spLocks noChangeShapeType="1"/>
              </p:cNvSpPr>
              <p:nvPr/>
            </p:nvSpPr>
            <p:spPr bwMode="auto">
              <a:xfrm flipH="1">
                <a:off x="5284" y="2024"/>
                <a:ext cx="91" cy="0"/>
              </a:xfrm>
              <a:prstGeom prst="line">
                <a:avLst/>
              </a:prstGeom>
              <a:noFill/>
              <a:ln w="76200" cmpd="sng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42" name="Line 10"/>
              <p:cNvSpPr>
                <a:spLocks noChangeShapeType="1"/>
              </p:cNvSpPr>
              <p:nvPr/>
            </p:nvSpPr>
            <p:spPr bwMode="auto">
              <a:xfrm flipH="1">
                <a:off x="3651" y="1162"/>
                <a:ext cx="136" cy="0"/>
              </a:xfrm>
              <a:prstGeom prst="line">
                <a:avLst/>
              </a:prstGeom>
              <a:noFill/>
              <a:ln w="76200" cmpd="sng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 flipV="1">
                <a:off x="5239" y="1298"/>
                <a:ext cx="91" cy="0"/>
              </a:xfrm>
              <a:prstGeom prst="line">
                <a:avLst/>
              </a:prstGeom>
              <a:noFill/>
              <a:ln w="76200" cmpd="sng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 flipV="1">
                <a:off x="3696" y="1570"/>
                <a:ext cx="91" cy="0"/>
              </a:xfrm>
              <a:prstGeom prst="line">
                <a:avLst/>
              </a:prstGeom>
              <a:noFill/>
              <a:ln w="76200" cmpd="sng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</p:grp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202" y="16933"/>
            <a:ext cx="486613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12081" y="272532"/>
            <a:ext cx="45271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RCP85</a:t>
            </a:r>
            <a:r>
              <a:rPr lang="en-GB" sz="1200" b="1" dirty="0" smtClean="0"/>
              <a:t> with </a:t>
            </a:r>
            <a:r>
              <a:rPr lang="en-GB" sz="1200" dirty="0" smtClean="0"/>
              <a:t>Antarctic ice sheet melting (year 2050-2100)</a:t>
            </a:r>
            <a:endParaRPr lang="en-GB" sz="1200" dirty="0"/>
          </a:p>
        </p:txBody>
      </p:sp>
      <p:sp>
        <p:nvSpPr>
          <p:cNvPr id="45" name="ZoneTexte 44"/>
          <p:cNvSpPr txBox="1"/>
          <p:nvPr/>
        </p:nvSpPr>
        <p:spPr>
          <a:xfrm>
            <a:off x="4474762" y="2389199"/>
            <a:ext cx="45271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RCP85 </a:t>
            </a:r>
            <a:r>
              <a:rPr lang="en-GB" sz="1200" b="1" dirty="0" smtClean="0"/>
              <a:t>without</a:t>
            </a:r>
            <a:r>
              <a:rPr lang="en-GB" sz="1200" dirty="0" smtClean="0"/>
              <a:t> Antarctic ice sheet melting</a:t>
            </a:r>
            <a:endParaRPr lang="en-GB" sz="1200" dirty="0"/>
          </a:p>
        </p:txBody>
      </p:sp>
      <p:sp>
        <p:nvSpPr>
          <p:cNvPr id="46" name="ZoneTexte 45"/>
          <p:cNvSpPr txBox="1"/>
          <p:nvPr/>
        </p:nvSpPr>
        <p:spPr>
          <a:xfrm>
            <a:off x="4641222" y="4547681"/>
            <a:ext cx="45271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Differences between the two</a:t>
            </a:r>
            <a:endParaRPr lang="en-GB" sz="1200" dirty="0"/>
          </a:p>
        </p:txBody>
      </p:sp>
      <p:sp>
        <p:nvSpPr>
          <p:cNvPr id="47" name="ZoneTexte 46"/>
          <p:cNvSpPr txBox="1"/>
          <p:nvPr/>
        </p:nvSpPr>
        <p:spPr>
          <a:xfrm>
            <a:off x="4336068" y="2977"/>
            <a:ext cx="49169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Meridional </a:t>
            </a:r>
            <a:r>
              <a:rPr lang="en-GB" sz="1400" dirty="0" err="1" smtClean="0"/>
              <a:t>Overtunring</a:t>
            </a:r>
            <a:r>
              <a:rPr lang="en-GB" sz="1400" dirty="0" smtClean="0"/>
              <a:t> circulation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3721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10624</TotalTime>
  <Words>663</Words>
  <Application>Microsoft Macintosh PowerPoint</Application>
  <PresentationFormat>Présentation à l'écran (4:3)</PresentationFormat>
  <Paragraphs>164</Paragraphs>
  <Slides>15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Brise</vt:lpstr>
      <vt:lpstr>Equation</vt:lpstr>
      <vt:lpstr>…quation</vt:lpstr>
      <vt:lpstr>Impact of freshwater release in the Southern Ocean on the Atlantic</vt:lpstr>
      <vt:lpstr>Présentation PowerPoint</vt:lpstr>
      <vt:lpstr>Southern Ocean hosing experiment</vt:lpstr>
      <vt:lpstr>Quantification of the impact of each process</vt:lpstr>
      <vt:lpstr>Process 1: bipolar ocean seesaw</vt:lpstr>
      <vt:lpstr>Process 2: salinity anomalies advection</vt:lpstr>
      <vt:lpstr>Présentation PowerPoint</vt:lpstr>
      <vt:lpstr>Update from EMBRACE project</vt:lpstr>
      <vt:lpstr>New hosing experiment</vt:lpstr>
      <vt:lpstr>An impact of Southern variability on the AMOC?</vt:lpstr>
      <vt:lpstr>Bistability in CMIP5 climate models?</vt:lpstr>
      <vt:lpstr>Présentation PowerPoint</vt:lpstr>
      <vt:lpstr>Variability induced by the Southern Ocean?</vt:lpstr>
      <vt:lpstr>Conclusions</vt:lpstr>
      <vt:lpstr>Thank you</vt:lpstr>
    </vt:vector>
  </TitlesOfParts>
  <Company>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WP5 : modélisation</dc:title>
  <dc:creator>Didier Swingedouw</dc:creator>
  <cp:lastModifiedBy>Didier Swingedouw</cp:lastModifiedBy>
  <cp:revision>86</cp:revision>
  <dcterms:created xsi:type="dcterms:W3CDTF">2015-03-04T19:08:55Z</dcterms:created>
  <dcterms:modified xsi:type="dcterms:W3CDTF">2015-03-30T12:01:02Z</dcterms:modified>
</cp:coreProperties>
</file>